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60" r:id="rId4"/>
    <p:sldId id="295" r:id="rId5"/>
    <p:sldId id="296" r:id="rId6"/>
    <p:sldId id="298" r:id="rId7"/>
    <p:sldId id="299" r:id="rId8"/>
    <p:sldId id="300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5" r:id="rId22"/>
    <p:sldId id="314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3" r:id="rId40"/>
    <p:sldId id="335" r:id="rId41"/>
    <p:sldId id="332" r:id="rId42"/>
    <p:sldId id="334" r:id="rId43"/>
    <p:sldId id="336" r:id="rId44"/>
    <p:sldId id="302" r:id="rId45"/>
    <p:sldId id="339" r:id="rId46"/>
    <p:sldId id="337" r:id="rId47"/>
    <p:sldId id="338" r:id="rId48"/>
    <p:sldId id="340" r:id="rId49"/>
    <p:sldId id="347" r:id="rId50"/>
    <p:sldId id="341" r:id="rId51"/>
    <p:sldId id="342" r:id="rId52"/>
    <p:sldId id="343" r:id="rId53"/>
    <p:sldId id="344" r:id="rId54"/>
    <p:sldId id="345" r:id="rId55"/>
    <p:sldId id="346" r:id="rId56"/>
    <p:sldId id="348" r:id="rId57"/>
    <p:sldId id="349" r:id="rId58"/>
    <p:sldId id="350" r:id="rId59"/>
    <p:sldId id="351" r:id="rId60"/>
    <p:sldId id="258" r:id="rId61"/>
    <p:sldId id="259" r:id="rId62"/>
    <p:sldId id="297" r:id="rId63"/>
    <p:sldId id="261" r:id="rId64"/>
    <p:sldId id="262" r:id="rId65"/>
    <p:sldId id="263" r:id="rId66"/>
    <p:sldId id="281" r:id="rId67"/>
    <p:sldId id="285" r:id="rId68"/>
    <p:sldId id="294" r:id="rId69"/>
    <p:sldId id="286" r:id="rId70"/>
    <p:sldId id="287" r:id="rId71"/>
    <p:sldId id="288" r:id="rId72"/>
    <p:sldId id="289" r:id="rId73"/>
    <p:sldId id="290" r:id="rId74"/>
    <p:sldId id="291" r:id="rId75"/>
    <p:sldId id="292" r:id="rId76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521415D9-36F7-43E2-AB2F-B90AF26B5E84}">
      <p14:sectionLst xmlns:p14="http://schemas.microsoft.com/office/powerpoint/2010/main">
        <p14:section name="Default Section" id="{D735AB7A-6898-B048-8524-97366584DD64}">
          <p14:sldIdLst>
            <p14:sldId id="256"/>
            <p14:sldId id="257"/>
            <p14:sldId id="260"/>
            <p14:sldId id="295"/>
            <p14:sldId id="296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5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3"/>
            <p14:sldId id="335"/>
            <p14:sldId id="332"/>
            <p14:sldId id="334"/>
            <p14:sldId id="336"/>
            <p14:sldId id="302"/>
            <p14:sldId id="339"/>
            <p14:sldId id="337"/>
            <p14:sldId id="338"/>
            <p14:sldId id="340"/>
            <p14:sldId id="347"/>
            <p14:sldId id="341"/>
            <p14:sldId id="342"/>
            <p14:sldId id="343"/>
            <p14:sldId id="344"/>
            <p14:sldId id="345"/>
            <p14:sldId id="346"/>
            <p14:sldId id="348"/>
            <p14:sldId id="349"/>
            <p14:sldId id="350"/>
            <p14:sldId id="351"/>
            <p14:sldId id="258"/>
            <p14:sldId id="259"/>
            <p14:sldId id="297"/>
            <p14:sldId id="261"/>
            <p14:sldId id="262"/>
            <p14:sldId id="263"/>
            <p14:sldId id="281"/>
            <p14:sldId id="285"/>
            <p14:sldId id="294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1640" y="-592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191344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aws.amazon.com/ec2/pricing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2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80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</a:t>
            </a:r>
            <a:r>
              <a:rPr dirty="0" smtClean="0"/>
              <a:t>COURSE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45" y="1024312"/>
            <a:ext cx="7119958" cy="4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3022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0"/>
            <a:ext cx="790450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9846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2" y="0"/>
            <a:ext cx="4833075" cy="52578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90811" y="3853971"/>
            <a:ext cx="1181600" cy="64048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79162" y="3448732"/>
            <a:ext cx="3458618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FF0000"/>
                </a:solidFill>
                <a:latin typeface="+mn-lt"/>
              </a:rPr>
              <a:t>Double check this to avoid being charged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4472411" y="3853971"/>
            <a:ext cx="706751" cy="154601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62452112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Secure Shell </a:t>
            </a:r>
            <a:r>
              <a:rPr lang="en-US" dirty="0" err="1" smtClean="0"/>
              <a:t>Keypair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20" y="983297"/>
            <a:ext cx="6845390" cy="41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32334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74964"/>
          </a:xfrm>
        </p:spPr>
        <p:txBody>
          <a:bodyPr/>
          <a:lstStyle/>
          <a:p>
            <a:r>
              <a:rPr lang="en-US" dirty="0" smtClean="0"/>
              <a:t>Done!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211449"/>
            <a:ext cx="9232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53404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About your secure shell </a:t>
            </a:r>
            <a:r>
              <a:rPr lang="en-US" dirty="0" err="1" smtClean="0"/>
              <a:t>keypair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-----BEGIN RSA PRIVATE KEY-----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MIIEowIBAAKCAQEAlq39jNg2bP6TRhr1HecxPiaSRnOhGehghxjgkzUn93dFlzBL+7U8P00+JoL</a:t>
            </a:r>
            <a:r>
              <a:rPr lang="en-US" sz="1200" b="0" dirty="0" smtClean="0">
                <a:latin typeface="Courier New"/>
                <a:cs typeface="Courier New"/>
              </a:rPr>
              <a:t>+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 smtClean="0">
                <a:latin typeface="Courier New"/>
                <a:cs typeface="Courier New"/>
              </a:rPr>
              <a:t>mIotp</a:t>
            </a:r>
            <a:r>
              <a:rPr lang="en-US" sz="1200" b="0" dirty="0">
                <a:latin typeface="Courier New"/>
                <a:cs typeface="Courier New"/>
              </a:rPr>
              <a:t>+WmqtF6Hh1fjP57r4Iu9JIJrImuLv/a1xrzv4/wKjs1PX7zs1DYUHjvfaBehYWle8+Fv2Sk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mAud+3E4ldtUb9mBsXa200cmctOI/UU6Dh/XUpyNndSshOtlJ0TGzYAgKdQ3wdX2rwuXP+ii6++</a:t>
            </a:r>
            <a:r>
              <a:rPr lang="en-US" sz="1200" b="0" dirty="0" smtClean="0">
                <a:latin typeface="Courier New"/>
                <a:cs typeface="Courier New"/>
              </a:rPr>
              <a:t>h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BjDo8FX9fdSZPx39deknsK4NSXoEzEUWMgSmlW9E0r4iewKBgHuUI0PxzGiYwIwvHeTDcBV9WFsR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77H5gXhDeoLcSHmA3rSGqShS/mL+iVTeQnz1sVJSAanvLEIDxlIpI3Rlc/yLiWxj42AtJ71K/L6n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YTjOo11fU4XGGfytaXvdRAPv/1Pk8VtRk+EJM15q4WydIOUIZLI3jSOOkNSVIsBvvCcZ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-----END RSA PRIVATE KEY----</a:t>
            </a:r>
            <a:r>
              <a:rPr lang="en-US" sz="1200" b="0" dirty="0" smtClean="0">
                <a:latin typeface="Courier New"/>
                <a:cs typeface="Courier New"/>
              </a:rPr>
              <a:t>-</a:t>
            </a:r>
          </a:p>
          <a:p>
            <a:pPr marL="40639" indent="0">
              <a:lnSpc>
                <a:spcPct val="100000"/>
              </a:lnSpc>
              <a:buNone/>
            </a:pPr>
            <a:endParaRPr lang="en-US" sz="1200" b="0" dirty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endParaRPr lang="en-US" sz="1200" b="0" dirty="0">
              <a:latin typeface="Courier New"/>
              <a:cs typeface="Courier New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68153" y="3103533"/>
            <a:ext cx="8426769" cy="1258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en-US" dirty="0" smtClean="0"/>
              <a:t>Use instead of passwords to access Linux systems</a:t>
            </a:r>
          </a:p>
          <a:p>
            <a:r>
              <a:rPr lang="en-US" dirty="0" smtClean="0"/>
              <a:t>Decodes Administrator password on Windows</a:t>
            </a:r>
          </a:p>
          <a:p>
            <a:r>
              <a:rPr lang="en-US" dirty="0" smtClean="0"/>
              <a:t>Can also be used for </a:t>
            </a:r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73308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904374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69746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61015" cy="52578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396328" y="2572983"/>
            <a:ext cx="1181600" cy="64048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4679" y="2344715"/>
            <a:ext cx="3058909" cy="456535"/>
          </a:xfrm>
          <a:prstGeom prst="rect">
            <a:avLst/>
          </a:prstGeom>
          <a:solidFill>
            <a:schemeClr val="bg2">
              <a:alpha val="78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accent5"/>
                </a:solidFill>
                <a:latin typeface="+mn-lt"/>
              </a:rPr>
              <a:t>The file you downloaded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3577929" y="2572983"/>
            <a:ext cx="706750" cy="154601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26541231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734"/>
            <a:ext cx="5497964" cy="354615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flipV="1">
            <a:off x="793717" y="3898127"/>
            <a:ext cx="2353536" cy="938632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3717" y="474821"/>
            <a:ext cx="3058909" cy="1164421"/>
          </a:xfrm>
          <a:prstGeom prst="rect">
            <a:avLst/>
          </a:prstGeom>
          <a:solidFill>
            <a:schemeClr val="bg2">
              <a:alpha val="78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accent5"/>
                </a:solidFill>
                <a:latin typeface="+mn-lt"/>
              </a:rPr>
              <a:t>Set up a remote desktop connection with this information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107831" y="1849057"/>
            <a:ext cx="277455" cy="204907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786" y="0"/>
            <a:ext cx="4385465" cy="5257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852626" y="474821"/>
            <a:ext cx="1009160" cy="220882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72452608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Congratulations!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have successfully launched and connected to a very small and underpowered Windows server instance</a:t>
            </a:r>
          </a:p>
          <a:p>
            <a:r>
              <a:rPr lang="en-US" dirty="0" smtClean="0"/>
              <a:t>You can start any Windows application</a:t>
            </a:r>
          </a:p>
          <a:p>
            <a:r>
              <a:rPr lang="en-US" dirty="0" smtClean="0"/>
              <a:t>You can download </a:t>
            </a:r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Disconnect and re-connect at any time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will probably be too slow and painful to use, so you will need to order a more expensive system (t2.medium is the smallest useful system)</a:t>
            </a:r>
          </a:p>
          <a:p>
            <a:r>
              <a:rPr lang="en-US" dirty="0" smtClean="0"/>
              <a:t>If you want it for a whole month, it’s cheaper to sign up to Amazon Workspaces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26031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SzPct val="100000"/>
              <a:buFontTx/>
              <a:buAutoNum type="arabicPeriod"/>
            </a:pPr>
            <a:r>
              <a:rPr lang="en-AU" dirty="0" smtClean="0"/>
              <a:t>Downloads:</a:t>
            </a:r>
          </a:p>
          <a:p>
            <a:pPr marL="498828" lvl="1" indent="-352777">
              <a:buSzPct val="100000"/>
            </a:pPr>
            <a:r>
              <a:rPr lang="en-AU" b="0" dirty="0" smtClean="0"/>
              <a:t>Windows users: </a:t>
            </a:r>
          </a:p>
          <a:p>
            <a:pPr marL="644878" lvl="2" indent="-352777">
              <a:buSzPct val="100000"/>
            </a:pPr>
            <a:r>
              <a:rPr lang="en-AU" b="0" dirty="0" err="1" smtClean="0"/>
              <a:t>PuTTY</a:t>
            </a:r>
            <a:r>
              <a:rPr lang="en-AU" b="0" dirty="0"/>
              <a:t>: http://</a:t>
            </a:r>
            <a:r>
              <a:rPr lang="en-AU" b="0" dirty="0" err="1"/>
              <a:t>www.chiark.greenend.org.uk</a:t>
            </a:r>
            <a:r>
              <a:rPr lang="en-AU" b="0" dirty="0"/>
              <a:t>/~</a:t>
            </a:r>
            <a:r>
              <a:rPr lang="en-AU" b="0" dirty="0" err="1"/>
              <a:t>sgtatham</a:t>
            </a:r>
            <a:r>
              <a:rPr lang="en-AU" b="0" dirty="0"/>
              <a:t>/putty/</a:t>
            </a:r>
            <a:endParaRPr lang="en-AU" b="0" dirty="0" smtClean="0"/>
          </a:p>
          <a:p>
            <a:pPr marL="498828" lvl="1" indent="-352777">
              <a:buSzPct val="100000"/>
            </a:pPr>
            <a:r>
              <a:rPr lang="en-AU" b="0" dirty="0" err="1" smtClean="0"/>
              <a:t>MacOS</a:t>
            </a:r>
            <a:r>
              <a:rPr lang="en-AU" b="0" dirty="0" smtClean="0"/>
              <a:t> users:</a:t>
            </a:r>
          </a:p>
          <a:p>
            <a:pPr marL="644878" lvl="2" indent="-352777">
              <a:buSzPct val="100000"/>
            </a:pPr>
            <a:r>
              <a:rPr lang="en-AU" b="0" dirty="0" smtClean="0"/>
              <a:t>Microsoft Remote Desktop Client (or equivalent)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AU" dirty="0" smtClean="0"/>
              <a:t>AWS EC2</a:t>
            </a:r>
            <a:endParaRPr lang="en-AU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dirty="0" smtClean="0"/>
              <a:t>Spark</a:t>
            </a:r>
            <a:endParaRPr lang="en-AU" dirty="0" smtClean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dirty="0" smtClean="0"/>
              <a:t>Lab</a:t>
            </a:r>
            <a:endParaRPr lang="en-AU" dirty="0" smtClean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dirty="0" smtClean="0"/>
              <a:t>Real </a:t>
            </a:r>
            <a:r>
              <a:rPr dirty="0"/>
              <a:t>World </a:t>
            </a:r>
            <a:r>
              <a:rPr dirty="0" smtClean="0"/>
              <a:t>Problem</a:t>
            </a:r>
            <a:endParaRPr lang="en-AU" dirty="0" smtClean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dirty="0" smtClean="0"/>
              <a:t>Review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You don’t want to be charged for this, so destroy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" y="983297"/>
            <a:ext cx="6756400" cy="37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83345"/>
      </p:ext>
    </p:extLst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EC2 (Linux)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539219235"/>
      </p:ext>
    </p:extLst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58405"/>
          </a:xfrm>
        </p:spPr>
        <p:txBody>
          <a:bodyPr/>
          <a:lstStyle/>
          <a:p>
            <a:r>
              <a:rPr lang="en-US" dirty="0" smtClean="0"/>
              <a:t>Creating a Linux virtual machine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will need a security group</a:t>
            </a:r>
          </a:p>
          <a:p>
            <a:pPr lvl="1"/>
            <a:r>
              <a:rPr lang="en-US" dirty="0" smtClean="0"/>
              <a:t>Allow port 22 (secure shell) inbound</a:t>
            </a:r>
          </a:p>
          <a:p>
            <a:r>
              <a:rPr lang="en-US" dirty="0" smtClean="0"/>
              <a:t>You might want to add extra storage</a:t>
            </a:r>
          </a:p>
          <a:p>
            <a:r>
              <a:rPr lang="en-US" dirty="0" smtClean="0"/>
              <a:t>Can choose many distributions</a:t>
            </a:r>
          </a:p>
          <a:p>
            <a:pPr lvl="1"/>
            <a:r>
              <a:rPr lang="en-US" dirty="0" smtClean="0"/>
              <a:t>We will use the Amazon-provided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296866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30639"/>
          </a:xfrm>
        </p:spPr>
        <p:txBody>
          <a:bodyPr/>
          <a:lstStyle/>
          <a:p>
            <a:r>
              <a:rPr lang="en-US" dirty="0" smtClean="0"/>
              <a:t>The default launcher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584"/>
            <a:ext cx="9363075" cy="268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69409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363075" cy="481729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3835" y="2891059"/>
            <a:ext cx="1153150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Oval 5"/>
          <p:cNvSpPr/>
          <p:nvPr/>
        </p:nvSpPr>
        <p:spPr>
          <a:xfrm>
            <a:off x="7990475" y="1723264"/>
            <a:ext cx="1153150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1430410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4201"/>
          <a:stretch/>
        </p:blipFill>
        <p:spPr>
          <a:xfrm>
            <a:off x="0" y="0"/>
            <a:ext cx="7740054" cy="345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18116"/>
            <a:ext cx="7740054" cy="9621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911" y="3509734"/>
            <a:ext cx="5757385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They get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bigger… and more expensive…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Oval 7"/>
          <p:cNvSpPr/>
          <p:nvPr/>
        </p:nvSpPr>
        <p:spPr>
          <a:xfrm>
            <a:off x="3192052" y="4773172"/>
            <a:ext cx="1153150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333117"/>
      </p:ext>
    </p:extLst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Pricing - </a:t>
            </a:r>
            <a:r>
              <a:rPr lang="en-US" dirty="0">
                <a:hlinkClick r:id="rId2"/>
              </a:rPr>
              <a:t>https://aws.amazon.com/ec2/pricing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(USD)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9907" b="-9907"/>
          <a:stretch/>
        </p:blipFill>
        <p:spPr>
          <a:xfrm>
            <a:off x="468153" y="1025291"/>
            <a:ext cx="5280884" cy="3628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25" y="4361397"/>
            <a:ext cx="5147185" cy="88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82037"/>
      </p:ext>
    </p:extLst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But you can get things cheaper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1373000"/>
          </a:xfrm>
        </p:spPr>
        <p:txBody>
          <a:bodyPr/>
          <a:lstStyle/>
          <a:p>
            <a:r>
              <a:rPr lang="en-US" dirty="0" smtClean="0"/>
              <a:t>Reserve an instance for a year</a:t>
            </a:r>
          </a:p>
          <a:p>
            <a:r>
              <a:rPr lang="en-US" dirty="0" smtClean="0"/>
              <a:t>Spot instance, and do your work during non-peak times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2768627"/>
            <a:ext cx="8699500" cy="162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13139" y="4879702"/>
            <a:ext cx="89768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Linux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72843" y="4879702"/>
            <a:ext cx="1396898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Windows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010956" y="4210406"/>
            <a:ext cx="1" cy="55231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238422" y="4210406"/>
            <a:ext cx="1" cy="55231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693449"/>
            <a:ext cx="8661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45166"/>
      </p:ext>
    </p:extLst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9721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115"/>
            <a:ext cx="9363075" cy="403964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615477" y="2784525"/>
            <a:ext cx="2097396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31309282"/>
      </p:ext>
    </p:extLst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13928"/>
          </a:xfrm>
        </p:spPr>
        <p:txBody>
          <a:bodyPr/>
          <a:lstStyle/>
          <a:p>
            <a:r>
              <a:rPr lang="en-US" dirty="0" smtClean="0"/>
              <a:t>You’ll want extra disk space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461"/>
            <a:ext cx="9363075" cy="3745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1461"/>
            <a:ext cx="9363075" cy="25859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3350" y="902412"/>
            <a:ext cx="3195849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Magnetic =&gt; cheaper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latin typeface="+mn-lt"/>
              </a:rPr>
              <a:t>Provisioned IOPS = faster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57026227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Amazon Web Services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8426769" cy="478102"/>
          </a:xfrm>
        </p:spPr>
        <p:txBody>
          <a:bodyPr/>
          <a:lstStyle/>
          <a:p>
            <a:r>
              <a:rPr lang="en-US" dirty="0" smtClean="0"/>
              <a:t>Tags aren’t very interesting until you have a lot of systems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9363075" cy="227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18755"/>
      </p:ext>
    </p:extLst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47350"/>
          </a:xfrm>
        </p:spPr>
        <p:txBody>
          <a:bodyPr/>
          <a:lstStyle/>
          <a:p>
            <a:r>
              <a:rPr lang="en-US" dirty="0" smtClean="0"/>
              <a:t>Add firewalling rules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472"/>
            <a:ext cx="9363075" cy="371055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609859" y="3686936"/>
            <a:ext cx="1186575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97904" y="4171564"/>
            <a:ext cx="3240495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FF0000"/>
                </a:solidFill>
                <a:latin typeface="+mn-lt"/>
              </a:rPr>
              <a:t>Almost definitely required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010956" y="4210406"/>
            <a:ext cx="1" cy="55231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4594240" y="1069522"/>
            <a:ext cx="441944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FF0000"/>
                </a:solidFill>
                <a:latin typeface="+mn-lt"/>
              </a:rPr>
              <a:t>Port 8888 to run </a:t>
            </a:r>
            <a:r>
              <a:rPr lang="en-US" b="0" dirty="0" err="1" smtClean="0">
                <a:solidFill>
                  <a:srgbClr val="FF0000"/>
                </a:solidFill>
                <a:latin typeface="+mn-lt"/>
              </a:rPr>
              <a:t>Jupyter</a:t>
            </a:r>
            <a:r>
              <a:rPr lang="en-US" b="0" dirty="0" smtClean="0">
                <a:solidFill>
                  <a:srgbClr val="FF0000"/>
                </a:solidFill>
                <a:latin typeface="+mn-lt"/>
              </a:rPr>
              <a:t> notebook?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20666441"/>
      </p:ext>
    </p:extLst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800"/>
            <a:ext cx="9363075" cy="413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41730"/>
      </p:ext>
    </p:extLst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0"/>
            <a:ext cx="8371114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32248"/>
      </p:ext>
    </p:extLst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363075" cy="387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43357"/>
      </p:ext>
    </p:extLst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Logging in to a Linux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login as the user ec2-user</a:t>
            </a:r>
          </a:p>
          <a:p>
            <a:r>
              <a:rPr lang="en-US" dirty="0"/>
              <a:t>You can’t use a </a:t>
            </a:r>
            <a:r>
              <a:rPr lang="en-US" dirty="0" smtClean="0"/>
              <a:t>password</a:t>
            </a:r>
            <a:endParaRPr lang="en-US" dirty="0"/>
          </a:p>
          <a:p>
            <a:pPr lvl="1"/>
            <a:r>
              <a:rPr lang="en-US" dirty="0" smtClean="0"/>
              <a:t>You use the </a:t>
            </a:r>
            <a:r>
              <a:rPr lang="en-US" dirty="0" err="1" smtClean="0"/>
              <a:t>ssh</a:t>
            </a:r>
            <a:r>
              <a:rPr lang="en-US" dirty="0" smtClean="0"/>
              <a:t> private key instead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566513"/>
      </p:ext>
    </p:extLst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Connecting from a Linux or OS X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1172464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</a:t>
            </a:r>
            <a:r>
              <a:rPr lang="en-US" sz="1600" b="0" dirty="0" err="1" smtClean="0">
                <a:latin typeface="Courier New"/>
                <a:cs typeface="Courier New"/>
              </a:rPr>
              <a:t>sh</a:t>
            </a:r>
            <a:r>
              <a:rPr lang="en-US" sz="1600" b="0" dirty="0" smtClean="0">
                <a:latin typeface="Courier New"/>
                <a:cs typeface="Courier New"/>
              </a:rPr>
              <a:t> –</a:t>
            </a:r>
            <a:r>
              <a:rPr lang="en-US" sz="1600" b="0" dirty="0" err="1" smtClean="0">
                <a:latin typeface="Courier New"/>
                <a:cs typeface="Courier New"/>
              </a:rPr>
              <a:t>i</a:t>
            </a:r>
            <a:r>
              <a:rPr lang="en-US" sz="1600" b="0" dirty="0" smtClean="0">
                <a:latin typeface="Courier New"/>
                <a:cs typeface="Courier New"/>
              </a:rPr>
              <a:t> </a:t>
            </a:r>
            <a:r>
              <a:rPr lang="en-US" sz="1600" b="0" i="1" dirty="0" err="1" smtClean="0">
                <a:latin typeface="Courier New"/>
                <a:cs typeface="Courier New"/>
              </a:rPr>
              <a:t>keypair.pem</a:t>
            </a:r>
            <a:r>
              <a:rPr lang="en-US" sz="1600" b="0" i="1" dirty="0" smtClean="0">
                <a:latin typeface="Courier New"/>
                <a:cs typeface="Courier New"/>
              </a:rPr>
              <a:t> </a:t>
            </a:r>
          </a:p>
          <a:p>
            <a:pPr marL="40639" indent="0">
              <a:buNone/>
            </a:pPr>
            <a:r>
              <a:rPr lang="en-US" sz="1600" b="0" i="1" dirty="0">
                <a:latin typeface="Courier New"/>
                <a:cs typeface="Courier New"/>
              </a:rPr>
              <a:t> </a:t>
            </a:r>
            <a:r>
              <a:rPr lang="en-US" sz="1600" b="0" i="1" dirty="0" smtClean="0">
                <a:latin typeface="Courier New"/>
                <a:cs typeface="Courier New"/>
              </a:rPr>
              <a:t>   </a:t>
            </a:r>
            <a:r>
              <a:rPr lang="en-US" sz="1600" b="0" dirty="0" smtClean="0">
                <a:latin typeface="Courier New"/>
                <a:cs typeface="Courier New"/>
              </a:rPr>
              <a:t>ec2-user@ec2-52-65-8-195.ap-southeast-2.compute.amazonaws.com</a:t>
            </a:r>
            <a:endParaRPr lang="en-US" sz="1600" b="0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8153" y="2747923"/>
            <a:ext cx="8426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b="0" i="1" dirty="0">
                <a:latin typeface="Courier New"/>
                <a:cs typeface="Courier New"/>
              </a:rPr>
              <a:t>The authenticity of host 'ec2-52-65-8-195.ap-southeast-2.compute.amazonaws.com (52.65.8.195)' can't be established.</a:t>
            </a:r>
          </a:p>
          <a:p>
            <a:pPr algn="l"/>
            <a:r>
              <a:rPr lang="hu-HU" sz="1400" b="0" i="1" dirty="0">
                <a:latin typeface="Courier New"/>
                <a:cs typeface="Courier New"/>
              </a:rPr>
              <a:t>RSA key fingerprint is 3b:98:fa:26:c4:2b:65:51:72:72:7c:4c:91:f1:17:e3.</a:t>
            </a:r>
          </a:p>
          <a:p>
            <a:pPr algn="l"/>
            <a:r>
              <a:rPr lang="en-US" sz="1400" b="0" i="1" dirty="0">
                <a:latin typeface="Courier New"/>
                <a:cs typeface="Courier New"/>
              </a:rPr>
              <a:t>Are you sure you want to continue connecting (yes/no)?</a:t>
            </a:r>
            <a:endParaRPr lang="en-US" sz="1400" b="0" i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07481634"/>
      </p:ext>
    </p:extLst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Simplifying that with 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6"/>
            <a:ext cx="8426769" cy="1406423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Host *.ap-southeast-2.compute.amazonaws.com</a:t>
            </a:r>
          </a:p>
          <a:p>
            <a:pPr marL="40639" indent="0"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User ec2-user</a:t>
            </a:r>
          </a:p>
          <a:p>
            <a:pPr marL="40639" indent="0"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IdentityFile</a:t>
            </a:r>
            <a:r>
              <a:rPr lang="en-US" sz="1600" b="0" dirty="0" smtClean="0">
                <a:latin typeface="Courier New"/>
                <a:cs typeface="Courier New"/>
              </a:rPr>
              <a:t> /path/to/</a:t>
            </a:r>
            <a:r>
              <a:rPr lang="en-US" sz="1600" b="0" dirty="0" err="1" smtClean="0">
                <a:latin typeface="Courier New"/>
                <a:cs typeface="Courier New"/>
              </a:rPr>
              <a:t>keypair.pem</a:t>
            </a: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Compression yes</a:t>
            </a:r>
          </a:p>
          <a:p>
            <a:pPr marL="40639" indent="0"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CompressionLevel</a:t>
            </a:r>
            <a:r>
              <a:rPr lang="en-US" sz="1600" b="0" dirty="0" smtClean="0">
                <a:latin typeface="Courier New"/>
                <a:cs typeface="Courier New"/>
              </a:rPr>
              <a:t> 9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20553" y="2840251"/>
            <a:ext cx="8426769" cy="2191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40639" indent="0">
              <a:buFont typeface="Lucida Grande"/>
              <a:buNone/>
            </a:pPr>
            <a:r>
              <a:rPr lang="en-US" sz="2400" b="0" dirty="0" smtClean="0">
                <a:latin typeface="+mn-lt"/>
                <a:cs typeface="Courier New"/>
              </a:rPr>
              <a:t>That makes the command line a bit simpler…</a:t>
            </a:r>
          </a:p>
          <a:p>
            <a:pPr marL="40639" indent="0">
              <a:buFont typeface="Lucida Grande"/>
              <a:buNone/>
            </a:pPr>
            <a:endParaRPr lang="en-US" sz="1600" b="0" dirty="0" smtClean="0">
              <a:latin typeface="+mn-lt"/>
              <a:cs typeface="Courier New"/>
            </a:endParaRPr>
          </a:p>
          <a:p>
            <a:pPr marL="40639" indent="0">
              <a:buFont typeface="Lucida Grande"/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ssh</a:t>
            </a:r>
            <a:r>
              <a:rPr lang="en-US" sz="1600" b="0" dirty="0" smtClean="0">
                <a:latin typeface="Courier New"/>
                <a:cs typeface="Courier New"/>
              </a:rPr>
              <a:t> ec2-52-65-8-195.ap-southeast-2.compute.amazonaws.com</a:t>
            </a:r>
          </a:p>
          <a:p>
            <a:pPr marL="40639" indent="0">
              <a:buFont typeface="Lucida Grande"/>
              <a:buNone/>
            </a:pP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buFont typeface="Lucida Grande"/>
              <a:buNone/>
            </a:pP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buFont typeface="Lucida Grande"/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11379228"/>
      </p:ext>
    </p:extLst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Or even simpler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6"/>
            <a:ext cx="8426769" cy="2125010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Host server2</a:t>
            </a:r>
          </a:p>
          <a:p>
            <a:pPr marL="40639" indent="0"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HostName</a:t>
            </a:r>
            <a:r>
              <a:rPr lang="en-US" sz="1600" b="0" dirty="0" smtClean="0">
                <a:latin typeface="Courier New"/>
                <a:cs typeface="Courier New"/>
              </a:rPr>
              <a:t> </a:t>
            </a:r>
            <a:r>
              <a:rPr lang="en-US" sz="1600" b="0" dirty="0">
                <a:latin typeface="Courier New"/>
                <a:cs typeface="Courier New"/>
              </a:rPr>
              <a:t>ec2-52-65-8-195</a:t>
            </a:r>
            <a:r>
              <a:rPr lang="en-US" sz="1600" b="0" dirty="0" smtClean="0">
                <a:latin typeface="Courier New"/>
                <a:cs typeface="Courier New"/>
              </a:rPr>
              <a:t>.ap-southeast-2.compute.amazonaws.com</a:t>
            </a:r>
          </a:p>
          <a:p>
            <a:pPr marL="40639" indent="0"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User ec2-user</a:t>
            </a:r>
          </a:p>
          <a:p>
            <a:pPr marL="40639" indent="0"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IdentityFile</a:t>
            </a:r>
            <a:r>
              <a:rPr lang="en-US" sz="1600" b="0" dirty="0" smtClean="0">
                <a:latin typeface="Courier New"/>
                <a:cs typeface="Courier New"/>
              </a:rPr>
              <a:t> /path/to/</a:t>
            </a:r>
            <a:r>
              <a:rPr lang="en-US" sz="1600" b="0" dirty="0" err="1" smtClean="0">
                <a:latin typeface="Courier New"/>
                <a:cs typeface="Courier New"/>
              </a:rPr>
              <a:t>keypair.pem</a:t>
            </a: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Compression yes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CompressionLevel</a:t>
            </a:r>
            <a:r>
              <a:rPr lang="en-US" sz="1600" b="0" dirty="0">
                <a:latin typeface="Courier New"/>
                <a:cs typeface="Courier New"/>
              </a:rPr>
              <a:t> </a:t>
            </a:r>
            <a:r>
              <a:rPr lang="en-US" sz="1600" b="0" dirty="0" smtClean="0">
                <a:latin typeface="Courier New"/>
                <a:cs typeface="Courier New"/>
              </a:rPr>
              <a:t>9</a:t>
            </a:r>
          </a:p>
          <a:p>
            <a:pPr marL="40639" indent="0"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StrictHostKeyChecking</a:t>
            </a:r>
            <a:r>
              <a:rPr lang="en-US" sz="1600" b="0" dirty="0" smtClean="0">
                <a:latin typeface="Courier New"/>
                <a:cs typeface="Courier New"/>
              </a:rPr>
              <a:t> false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20553" y="3324881"/>
            <a:ext cx="8426769" cy="163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40639" indent="0">
              <a:buFont typeface="Lucida Grande"/>
              <a:buNone/>
            </a:pPr>
            <a:r>
              <a:rPr lang="en-US" sz="2400" b="0" dirty="0" smtClean="0">
                <a:latin typeface="+mn-lt"/>
                <a:cs typeface="Courier New"/>
              </a:rPr>
              <a:t>Gets us to…</a:t>
            </a:r>
          </a:p>
          <a:p>
            <a:pPr marL="40639" indent="0">
              <a:buFont typeface="Lucida Grande"/>
              <a:buNone/>
            </a:pPr>
            <a:endParaRPr lang="en-US" sz="1600" b="0" dirty="0" smtClean="0">
              <a:latin typeface="+mn-lt"/>
              <a:cs typeface="Courier New"/>
            </a:endParaRPr>
          </a:p>
          <a:p>
            <a:pPr marL="40639" indent="0">
              <a:buFont typeface="Lucida Grande"/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ssh</a:t>
            </a:r>
            <a:r>
              <a:rPr lang="en-US" sz="1600" b="0" dirty="0" smtClean="0">
                <a:latin typeface="Courier New"/>
                <a:cs typeface="Courier New"/>
              </a:rPr>
              <a:t> server2</a:t>
            </a:r>
          </a:p>
          <a:p>
            <a:pPr marL="40639" indent="0">
              <a:buFont typeface="Lucida Grande"/>
              <a:buNone/>
            </a:pP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buFont typeface="Lucida Grande"/>
              <a:buNone/>
            </a:pP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buFont typeface="Lucida Grande"/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25186171"/>
      </p:ext>
    </p:extLst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Things that can go wrong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3044132"/>
          </a:xfrm>
        </p:spPr>
        <p:txBody>
          <a:bodyPr/>
          <a:lstStyle/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@@@@@@@@@@@@@@@@@@@@@@@@@@@@@@@@@@@@@@@@@@@@@@@@@@@@@@@@@@@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@         WARNING: UNPROTECTED PRIVATE KEY FILE!          @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@@@@@@@@@@@@@@@@@@@@@@@@@@@@@@@@@@@@@@@@@@@@@@@@@@@@@@@@@@@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Permissions 0644 for 'server1.pem' are too open.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It is required that your private key files are NOT accessible by others.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This private key will be ignored.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bad permissions: ignore key: server1.pem</a:t>
            </a:r>
          </a:p>
          <a:p>
            <a:pPr marL="40639" indent="0">
              <a:buNone/>
            </a:pPr>
            <a:r>
              <a:rPr lang="en-US" sz="1800" b="0" dirty="0">
                <a:latin typeface="Courier New"/>
                <a:cs typeface="Courier New"/>
              </a:rPr>
              <a:t>Permission denied (</a:t>
            </a:r>
            <a:r>
              <a:rPr lang="en-US" sz="1800" b="0" dirty="0" err="1">
                <a:latin typeface="Courier New"/>
                <a:cs typeface="Courier New"/>
              </a:rPr>
              <a:t>publickey</a:t>
            </a:r>
            <a:r>
              <a:rPr lang="en-US" sz="1800" b="0" dirty="0">
                <a:latin typeface="Courier New"/>
                <a:cs typeface="Courier New"/>
              </a:rPr>
              <a:t>).</a:t>
            </a:r>
            <a:endParaRPr lang="en-US" sz="1800" b="0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153" y="4395078"/>
            <a:ext cx="515120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Solution: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  </a:t>
            </a:r>
            <a:r>
              <a:rPr kumimoji="0" lang="en-US" sz="2300" b="1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chmod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0400 server1.pem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3848707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91339"/>
          </a:xfrm>
        </p:spPr>
        <p:txBody>
          <a:bodyPr/>
          <a:lstStyle/>
          <a:p>
            <a:r>
              <a:rPr lang="en-US" dirty="0" smtClean="0"/>
              <a:t>Amazon Web 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308" y="1076838"/>
            <a:ext cx="5297496" cy="41809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152" y="1096792"/>
            <a:ext cx="3054561" cy="39959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You will want to know :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dirty="0" smtClean="0">
                <a:latin typeface="+mn-lt"/>
              </a:rPr>
              <a:t>EC2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S3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dirty="0" smtClean="0">
                <a:latin typeface="+mn-lt"/>
              </a:rPr>
              <a:t>RDS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Machine</a:t>
            </a: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 Learning</a:t>
            </a:r>
          </a:p>
          <a:p>
            <a:pPr marL="342900" lvl="8" indent="-342900" algn="l">
              <a:buFont typeface="Arial"/>
              <a:buChar char="•"/>
            </a:pPr>
            <a:endParaRPr lang="en-US" b="0" baseline="0" dirty="0">
              <a:latin typeface="+mn-lt"/>
            </a:endParaRPr>
          </a:p>
          <a:p>
            <a:pPr lvl="8" indent="0" algn="l"/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You might find helpful: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baseline="0" dirty="0" smtClean="0">
                <a:latin typeface="+mn-lt"/>
              </a:rPr>
              <a:t>Redshift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EMR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baseline="0" dirty="0" smtClean="0">
                <a:latin typeface="+mn-lt"/>
              </a:rPr>
              <a:t>Data</a:t>
            </a:r>
            <a:r>
              <a:rPr lang="en-US" b="0" dirty="0" smtClean="0">
                <a:latin typeface="+mn-lt"/>
              </a:rPr>
              <a:t> pipeline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WorkSpaces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47227805"/>
      </p:ext>
    </p:extLst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Logging into Linux from Windows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2" y="983297"/>
            <a:ext cx="6200061" cy="587567"/>
          </a:xfrm>
        </p:spPr>
        <p:txBody>
          <a:bodyPr/>
          <a:lstStyle/>
          <a:p>
            <a:r>
              <a:rPr lang="en-US" dirty="0" smtClean="0"/>
              <a:t>Convert the .</a:t>
            </a:r>
            <a:r>
              <a:rPr lang="en-US" dirty="0" err="1" smtClean="0"/>
              <a:t>pem</a:t>
            </a:r>
            <a:r>
              <a:rPr lang="en-US" dirty="0" smtClean="0"/>
              <a:t> file to .</a:t>
            </a:r>
            <a:r>
              <a:rPr lang="en-US" dirty="0" err="1" smtClean="0"/>
              <a:t>ppk</a:t>
            </a:r>
            <a:r>
              <a:rPr lang="en-US" dirty="0" smtClean="0"/>
              <a:t> using </a:t>
            </a:r>
            <a:r>
              <a:rPr lang="en-US" dirty="0" err="1" smtClean="0"/>
              <a:t>puttygen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0" y="2540120"/>
            <a:ext cx="2816821" cy="2717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559" y="2540121"/>
            <a:ext cx="2786919" cy="271767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08219" y="3877027"/>
            <a:ext cx="61835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161" y="1938514"/>
            <a:ext cx="1473200" cy="393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6653805" y="2332214"/>
            <a:ext cx="618356" cy="20790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768" y="3311937"/>
            <a:ext cx="2136316" cy="113018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8222459" y="2540120"/>
            <a:ext cx="0" cy="56509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11149817"/>
      </p:ext>
    </p:extLst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577" y="1520730"/>
            <a:ext cx="3094130" cy="2951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Logging in from Windows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0731"/>
            <a:ext cx="3065936" cy="2951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990" y="1520729"/>
            <a:ext cx="3080264" cy="295163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19451" y="1988647"/>
            <a:ext cx="1537533" cy="60160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Oval 7"/>
          <p:cNvSpPr/>
          <p:nvPr/>
        </p:nvSpPr>
        <p:spPr>
          <a:xfrm>
            <a:off x="4946842" y="2055491"/>
            <a:ext cx="869041" cy="284094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Oval 8"/>
          <p:cNvSpPr/>
          <p:nvPr/>
        </p:nvSpPr>
        <p:spPr>
          <a:xfrm>
            <a:off x="7154857" y="3277414"/>
            <a:ext cx="2067397" cy="43249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9722" y="4801265"/>
            <a:ext cx="706882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Remember to save this so that you can reconnect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24988172"/>
      </p:ext>
    </p:extLst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80773"/>
          </a:xfrm>
        </p:spPr>
        <p:txBody>
          <a:bodyPr/>
          <a:lstStyle/>
          <a:p>
            <a:r>
              <a:rPr lang="en-US" dirty="0" smtClean="0"/>
              <a:t>The putty equivalent of strict host key checking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73" y="1536700"/>
            <a:ext cx="55118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8729"/>
      </p:ext>
    </p:extLst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Linux command line </a:t>
            </a:r>
            <a:r>
              <a:rPr lang="en-AU" dirty="0" err="1" smtClean="0"/>
              <a:t>quickstart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632771524"/>
      </p:ext>
    </p:extLst>
  </p:cSld>
  <p:clrMapOvr>
    <a:masterClrMapping/>
  </p:clrMapOvr>
  <p:transition xmlns:p14="http://schemas.microsoft.com/office/powerpoint/2010/main"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Directories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139954"/>
              </p:ext>
            </p:extLst>
          </p:nvPr>
        </p:nvGraphicFramePr>
        <p:xfrm>
          <a:off x="468153" y="1050033"/>
          <a:ext cx="8422800" cy="2754290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4211400"/>
                <a:gridCol w="4211400"/>
              </a:tblGrid>
              <a:tr h="715419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ls</a:t>
                      </a:r>
                      <a:endParaRPr lang="en-US" b="0" i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List</a:t>
                      </a:r>
                      <a:r>
                        <a:rPr lang="en-US" baseline="0" dirty="0" smtClean="0"/>
                        <a:t> files in the current “folder”</a:t>
                      </a:r>
                      <a:endParaRPr lang="en-US" dirty="0"/>
                    </a:p>
                  </a:txBody>
                  <a:tcPr/>
                </a:tc>
              </a:tr>
              <a:tr h="608033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What folder am I in?</a:t>
                      </a:r>
                      <a:endParaRPr lang="en-US" dirty="0"/>
                    </a:p>
                  </a:txBody>
                  <a:tcPr/>
                </a:tc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cd </a:t>
                      </a:r>
                      <a:r>
                        <a:rPr lang="en-US" i="1" dirty="0" err="1" smtClean="0"/>
                        <a:t>otherdirectory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Change to another folder</a:t>
                      </a:r>
                      <a:endParaRPr lang="en-US" dirty="0"/>
                    </a:p>
                  </a:txBody>
                  <a:tcPr/>
                </a:tc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Go back to the default folder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65906"/>
      </p:ext>
    </p:extLst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Manipulating files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445519"/>
              </p:ext>
            </p:extLst>
          </p:nvPr>
        </p:nvGraphicFramePr>
        <p:xfrm>
          <a:off x="468153" y="1050033"/>
          <a:ext cx="8422800" cy="4185128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4211400"/>
                <a:gridCol w="4211400"/>
              </a:tblGrid>
              <a:tr h="715419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cp</a:t>
                      </a:r>
                      <a:r>
                        <a:rPr lang="en-US" dirty="0" smtClean="0"/>
                        <a:t> </a:t>
                      </a:r>
                      <a:r>
                        <a:rPr lang="en-US" b="0" i="1" dirty="0" err="1" smtClean="0"/>
                        <a:t>oldname</a:t>
                      </a:r>
                      <a:r>
                        <a:rPr lang="en-US" b="0" i="1" dirty="0" smtClean="0"/>
                        <a:t> </a:t>
                      </a:r>
                      <a:r>
                        <a:rPr lang="en-US" b="0" i="1" dirty="0" err="1" smtClean="0"/>
                        <a:t>newname</a:t>
                      </a:r>
                      <a:endParaRPr lang="en-US" b="0" i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Copy</a:t>
                      </a:r>
                      <a:endParaRPr lang="en-US" dirty="0"/>
                    </a:p>
                  </a:txBody>
                  <a:tcPr/>
                </a:tc>
              </a:tr>
              <a:tr h="608033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mv </a:t>
                      </a:r>
                      <a:r>
                        <a:rPr lang="en-US" dirty="0" err="1" smtClean="0"/>
                        <a:t>oldname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newname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Rename</a:t>
                      </a:r>
                      <a:endParaRPr lang="en-US" dirty="0"/>
                    </a:p>
                  </a:txBody>
                  <a:tcPr/>
                </a:tc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rm</a:t>
                      </a:r>
                      <a:r>
                        <a:rPr lang="en-US" dirty="0" smtClean="0"/>
                        <a:t> filename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cat filename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Display contents</a:t>
                      </a:r>
                      <a:endParaRPr lang="en-US" dirty="0"/>
                    </a:p>
                  </a:txBody>
                  <a:tcPr/>
                </a:tc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zip</a:t>
                      </a:r>
                      <a:r>
                        <a:rPr lang="en-US" baseline="0" dirty="0" smtClean="0"/>
                        <a:t> –r </a:t>
                      </a:r>
                      <a:r>
                        <a:rPr lang="en-US" baseline="0" dirty="0" err="1" smtClean="0"/>
                        <a:t>filename.zip</a:t>
                      </a:r>
                      <a:r>
                        <a:rPr lang="en-US" baseline="0" dirty="0" smtClean="0"/>
                        <a:t> directory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Create a zip file</a:t>
                      </a:r>
                      <a:endParaRPr lang="en-US" dirty="0"/>
                    </a:p>
                  </a:txBody>
                  <a:tcPr/>
                </a:tc>
              </a:tr>
              <a:tr h="71541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unzip </a:t>
                      </a:r>
                      <a:r>
                        <a:rPr lang="en-US" dirty="0" err="1" smtClean="0"/>
                        <a:t>filename.zip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Unpack a zip file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868599"/>
      </p:ext>
    </p:extLst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Installing stuff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need to “download” and then “install”</a:t>
            </a:r>
          </a:p>
          <a:p>
            <a:r>
              <a:rPr lang="en-US" dirty="0" smtClean="0"/>
              <a:t>Huge library of programs</a:t>
            </a:r>
          </a:p>
          <a:p>
            <a:pPr lvl="1"/>
            <a:r>
              <a:rPr lang="en-US" dirty="0" smtClean="0"/>
              <a:t>Use “</a:t>
            </a:r>
            <a:r>
              <a:rPr lang="en-US" b="0" dirty="0" smtClean="0">
                <a:latin typeface="Courier New"/>
                <a:cs typeface="Courier New"/>
              </a:rPr>
              <a:t>yum search </a:t>
            </a:r>
            <a:r>
              <a:rPr lang="en-US" b="0" i="1" dirty="0" smtClean="0">
                <a:latin typeface="Courier New"/>
                <a:cs typeface="Courier New"/>
              </a:rPr>
              <a:t>thing</a:t>
            </a:r>
            <a:r>
              <a:rPr lang="en-US" dirty="0" smtClean="0"/>
              <a:t>” to find out the package name</a:t>
            </a:r>
          </a:p>
          <a:p>
            <a:r>
              <a:rPr lang="en-US" dirty="0" smtClean="0"/>
              <a:t>Install with “</a:t>
            </a:r>
            <a:r>
              <a:rPr lang="en-US" b="0" dirty="0" err="1" smtClean="0">
                <a:latin typeface="Courier New"/>
                <a:cs typeface="Courier New"/>
              </a:rPr>
              <a:t>sudo</a:t>
            </a:r>
            <a:r>
              <a:rPr lang="en-US" b="0" dirty="0" smtClean="0">
                <a:latin typeface="Courier New"/>
                <a:cs typeface="Courier New"/>
              </a:rPr>
              <a:t> yum install </a:t>
            </a:r>
            <a:r>
              <a:rPr lang="en-US" b="0" dirty="0" err="1" smtClean="0">
                <a:latin typeface="Courier New"/>
                <a:cs typeface="Courier New"/>
              </a:rPr>
              <a:t>packagename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 “</a:t>
            </a:r>
            <a:r>
              <a:rPr lang="en-US" b="0" dirty="0" err="1" smtClean="0">
                <a:latin typeface="Courier New"/>
                <a:cs typeface="Courier New"/>
              </a:rPr>
              <a:t>sudo</a:t>
            </a:r>
            <a:r>
              <a:rPr lang="en-US" b="0" dirty="0" smtClean="0">
                <a:latin typeface="Courier New"/>
                <a:cs typeface="Courier New"/>
              </a:rPr>
              <a:t> yum install </a:t>
            </a:r>
            <a:r>
              <a:rPr lang="en-US" b="0" dirty="0" err="1" smtClean="0">
                <a:latin typeface="Courier New"/>
                <a:cs typeface="Courier New"/>
              </a:rPr>
              <a:t>git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p</a:t>
            </a:r>
            <a:r>
              <a:rPr lang="en-US" dirty="0" smtClean="0"/>
              <a:t>ip install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612650"/>
      </p:ext>
    </p:extLst>
  </p:cSld>
  <p:clrMapOvr>
    <a:masterClrMapping/>
  </p:clrMapOvr>
  <p:transition xmlns:p14="http://schemas.microsoft.com/office/powerpoint/2010/main"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Getting files in and out (Windows version)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D</a:t>
            </a:r>
            <a:r>
              <a:rPr lang="en-US" sz="1600" b="0" dirty="0">
                <a:latin typeface="Courier New"/>
                <a:cs typeface="Courier New"/>
              </a:rPr>
              <a:t>:\Users\</a:t>
            </a:r>
            <a:r>
              <a:rPr lang="en-US" sz="1600" b="0" dirty="0" err="1">
                <a:latin typeface="Courier New"/>
                <a:cs typeface="Courier New"/>
              </a:rPr>
              <a:t>gregb</a:t>
            </a:r>
            <a:r>
              <a:rPr lang="en-US" sz="1600" b="0" dirty="0">
                <a:latin typeface="Courier New"/>
                <a:cs typeface="Courier New"/>
              </a:rPr>
              <a:t>\Documents&gt;</a:t>
            </a:r>
            <a:r>
              <a:rPr lang="en-US" sz="1600" dirty="0" err="1">
                <a:latin typeface="Courier New"/>
                <a:cs typeface="Courier New"/>
              </a:rPr>
              <a:t>psftp</a:t>
            </a: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server2</a:t>
            </a:r>
            <a:endParaRPr lang="en-US" sz="160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Using username "ec2-</a:t>
            </a:r>
            <a:r>
              <a:rPr lang="en-US" sz="1600" b="0" dirty="0" smtClean="0">
                <a:latin typeface="Courier New"/>
                <a:cs typeface="Courier New"/>
              </a:rPr>
              <a:t>user”.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Remote working directory is /home/ec2-</a:t>
            </a:r>
            <a:r>
              <a:rPr lang="en-US" sz="1600" b="0" dirty="0" smtClean="0">
                <a:latin typeface="Courier New"/>
                <a:cs typeface="Courier New"/>
              </a:rPr>
              <a:t>user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psftp</a:t>
            </a:r>
            <a:r>
              <a:rPr lang="en-US" sz="1600" b="0" dirty="0">
                <a:latin typeface="Courier New"/>
                <a:cs typeface="Courier New"/>
              </a:rPr>
              <a:t>&gt; </a:t>
            </a:r>
            <a:r>
              <a:rPr lang="en-US" sz="1600" dirty="0">
                <a:latin typeface="Courier New"/>
                <a:cs typeface="Courier New"/>
              </a:rPr>
              <a:t>put keywords2.</a:t>
            </a:r>
            <a:r>
              <a:rPr lang="en-US" sz="1600" dirty="0" smtClean="0">
                <a:latin typeface="Courier New"/>
                <a:cs typeface="Courier New"/>
              </a:rPr>
              <a:t>txt</a:t>
            </a:r>
            <a:endParaRPr lang="en-US" sz="160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local:keywords2.txt =&gt; remote:/home/ec2-user/keywords2.</a:t>
            </a:r>
            <a:r>
              <a:rPr lang="en-US" sz="1600" b="0" dirty="0" smtClean="0">
                <a:latin typeface="Courier New"/>
                <a:cs typeface="Courier New"/>
              </a:rPr>
              <a:t>txt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psftp</a:t>
            </a:r>
            <a:r>
              <a:rPr lang="en-US" sz="1600" b="0" dirty="0">
                <a:latin typeface="Courier New"/>
                <a:cs typeface="Courier New"/>
              </a:rPr>
              <a:t>&gt; </a:t>
            </a:r>
            <a:r>
              <a:rPr lang="en-US" sz="1600" dirty="0">
                <a:latin typeface="Courier New"/>
                <a:cs typeface="Courier New"/>
              </a:rPr>
              <a:t>get </a:t>
            </a:r>
            <a:r>
              <a:rPr lang="en-US" sz="1600" dirty="0" err="1" smtClean="0">
                <a:latin typeface="Courier New"/>
                <a:cs typeface="Courier New"/>
              </a:rPr>
              <a:t>results.zip</a:t>
            </a:r>
            <a:endParaRPr lang="en-US" sz="160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remote:/home/ec2-user/</a:t>
            </a:r>
            <a:r>
              <a:rPr lang="en-US" sz="1600" b="0" dirty="0" err="1">
                <a:latin typeface="Courier New"/>
                <a:cs typeface="Courier New"/>
              </a:rPr>
              <a:t>results.zip</a:t>
            </a:r>
            <a:r>
              <a:rPr lang="en-US" sz="1600" b="0" dirty="0">
                <a:latin typeface="Courier New"/>
                <a:cs typeface="Courier New"/>
              </a:rPr>
              <a:t> =&gt; </a:t>
            </a:r>
            <a:r>
              <a:rPr lang="en-US" sz="1600" b="0" dirty="0" err="1" smtClean="0">
                <a:latin typeface="Courier New"/>
                <a:cs typeface="Courier New"/>
              </a:rPr>
              <a:t>local:results.zip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psftp</a:t>
            </a:r>
            <a:r>
              <a:rPr lang="en-US" sz="1600" b="0" dirty="0">
                <a:latin typeface="Courier New"/>
                <a:cs typeface="Courier New"/>
              </a:rPr>
              <a:t>&gt;</a:t>
            </a: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 err="1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84600814"/>
      </p:ext>
    </p:extLst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Getting files in and out (OSX / Linux version)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gregb</a:t>
            </a:r>
            <a:r>
              <a:rPr lang="en-US" sz="1600" b="0" dirty="0">
                <a:latin typeface="Courier New"/>
                <a:cs typeface="Courier New"/>
              </a:rPr>
              <a:t>$ </a:t>
            </a:r>
            <a:r>
              <a:rPr lang="en-US" sz="1600" dirty="0" err="1">
                <a:latin typeface="Courier New"/>
                <a:cs typeface="Courier New"/>
              </a:rPr>
              <a:t>sftp</a:t>
            </a: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server2</a:t>
            </a:r>
            <a:endParaRPr lang="en-US" sz="160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Connected to ec2-52-65-8-195.</a:t>
            </a:r>
            <a:r>
              <a:rPr lang="en-US" sz="1600" b="0" dirty="0" smtClean="0">
                <a:latin typeface="Courier New"/>
                <a:cs typeface="Courier New"/>
              </a:rPr>
              <a:t>ap-southeast</a:t>
            </a:r>
            <a:r>
              <a:rPr lang="en-US" sz="1600" b="0" dirty="0">
                <a:latin typeface="Courier New"/>
                <a:cs typeface="Courier New"/>
              </a:rPr>
              <a:t>-2.compute.amazonaws.com.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sftp</a:t>
            </a:r>
            <a:r>
              <a:rPr lang="en-US" sz="1600" b="0" dirty="0">
                <a:latin typeface="Courier New"/>
                <a:cs typeface="Courier New"/>
              </a:rPr>
              <a:t>&gt; </a:t>
            </a:r>
            <a:r>
              <a:rPr lang="en-US" sz="1600" dirty="0" smtClean="0">
                <a:latin typeface="Courier New"/>
                <a:cs typeface="Courier New"/>
              </a:rPr>
              <a:t>put keywords2.txt</a:t>
            </a:r>
            <a:endParaRPr lang="en-US" sz="160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Uploading keywords2.txt to /home/ec2-user/keywords2.txt</a:t>
            </a: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keywords2.txt                 </a:t>
            </a:r>
            <a:r>
              <a:rPr lang="en-US" sz="1600" b="0" dirty="0" smtClean="0">
                <a:latin typeface="Courier New"/>
                <a:cs typeface="Courier New"/>
              </a:rPr>
              <a:t>       </a:t>
            </a:r>
            <a:r>
              <a:rPr lang="en-US" sz="1600" b="0" dirty="0">
                <a:latin typeface="Courier New"/>
                <a:cs typeface="Courier New"/>
              </a:rPr>
              <a:t>100%  695     0.7KB/s   00:00    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sftp</a:t>
            </a:r>
            <a:r>
              <a:rPr lang="en-US" sz="1600" b="0" dirty="0">
                <a:latin typeface="Courier New"/>
                <a:cs typeface="Courier New"/>
              </a:rPr>
              <a:t>&gt; </a:t>
            </a:r>
            <a:r>
              <a:rPr lang="en-US" sz="1600" dirty="0">
                <a:latin typeface="Courier New"/>
                <a:cs typeface="Courier New"/>
              </a:rPr>
              <a:t>get </a:t>
            </a:r>
            <a:r>
              <a:rPr lang="en-US" sz="1600" dirty="0" err="1">
                <a:latin typeface="Courier New"/>
                <a:cs typeface="Courier New"/>
              </a:rPr>
              <a:t>results.zip</a:t>
            </a:r>
            <a:endParaRPr lang="en-US" sz="160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Fetching /home/ec2-user/</a:t>
            </a:r>
            <a:r>
              <a:rPr lang="en-US" sz="1600" b="0" dirty="0" err="1">
                <a:latin typeface="Courier New"/>
                <a:cs typeface="Courier New"/>
              </a:rPr>
              <a:t>results.zip</a:t>
            </a:r>
            <a:r>
              <a:rPr lang="en-US" sz="1600" b="0" dirty="0">
                <a:latin typeface="Courier New"/>
                <a:cs typeface="Courier New"/>
              </a:rPr>
              <a:t> to </a:t>
            </a:r>
            <a:r>
              <a:rPr lang="en-US" sz="1600" b="0" dirty="0" err="1">
                <a:latin typeface="Courier New"/>
                <a:cs typeface="Courier New"/>
              </a:rPr>
              <a:t>results.zip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sz="1600" b="0" dirty="0">
                <a:latin typeface="Courier New"/>
                <a:cs typeface="Courier New"/>
              </a:rPr>
              <a:t>/home/ec2-user/</a:t>
            </a:r>
            <a:r>
              <a:rPr lang="en-US" sz="1600" b="0" dirty="0" err="1">
                <a:latin typeface="Courier New"/>
                <a:cs typeface="Courier New"/>
              </a:rPr>
              <a:t>results.zip</a:t>
            </a:r>
            <a:r>
              <a:rPr lang="en-US" sz="1600" b="0" dirty="0">
                <a:latin typeface="Courier New"/>
                <a:cs typeface="Courier New"/>
              </a:rPr>
              <a:t>       </a:t>
            </a:r>
            <a:r>
              <a:rPr lang="en-US" sz="1600" b="0" dirty="0" smtClean="0">
                <a:latin typeface="Courier New"/>
                <a:cs typeface="Courier New"/>
              </a:rPr>
              <a:t>    </a:t>
            </a:r>
            <a:r>
              <a:rPr lang="en-US" sz="1600" b="0" dirty="0">
                <a:latin typeface="Courier New"/>
                <a:cs typeface="Courier New"/>
              </a:rPr>
              <a:t>100%  501     0.5KB/s   00:00    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sftp</a:t>
            </a:r>
            <a:r>
              <a:rPr lang="en-US" sz="1600" b="0" dirty="0">
                <a:latin typeface="Courier New"/>
                <a:cs typeface="Courier New"/>
              </a:rPr>
              <a:t>&gt;</a:t>
            </a: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36769772"/>
      </p:ext>
    </p:extLst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Getting files in and out (how Amazon sees the world)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59" y="997337"/>
            <a:ext cx="4148624" cy="4030980"/>
          </a:xfrm>
        </p:spPr>
        <p:txBody>
          <a:bodyPr/>
          <a:lstStyle/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</a:t>
            </a:r>
            <a:r>
              <a:rPr lang="en-US" sz="1600" b="0" dirty="0" err="1" smtClean="0">
                <a:latin typeface="Courier New"/>
                <a:cs typeface="Courier New"/>
              </a:rPr>
              <a:t>ws</a:t>
            </a:r>
            <a:r>
              <a:rPr lang="en-US" sz="1600" b="0" dirty="0" smtClean="0">
                <a:latin typeface="Courier New"/>
                <a:cs typeface="Courier New"/>
              </a:rPr>
              <a:t> s3 put </a:t>
            </a:r>
            <a:r>
              <a:rPr lang="en-US" sz="1600" b="0" i="1" dirty="0" smtClean="0">
                <a:latin typeface="Courier New"/>
                <a:cs typeface="Courier New"/>
              </a:rPr>
              <a:t>filename</a:t>
            </a:r>
            <a:r>
              <a:rPr lang="en-US" sz="1600" b="0" dirty="0" smtClean="0">
                <a:latin typeface="Courier New"/>
                <a:cs typeface="Courier New"/>
              </a:rPr>
              <a:t> s3://</a:t>
            </a:r>
            <a:r>
              <a:rPr lang="en-US" sz="1600" b="0" i="1" dirty="0" smtClean="0">
                <a:latin typeface="Courier New"/>
                <a:cs typeface="Courier New"/>
              </a:rPr>
              <a:t>bucket</a:t>
            </a:r>
            <a:r>
              <a:rPr lang="en-US" sz="1600" b="0" dirty="0" smtClean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aws</a:t>
            </a:r>
            <a:r>
              <a:rPr lang="en-US" sz="1600" b="0" dirty="0">
                <a:latin typeface="Courier New"/>
                <a:cs typeface="Courier New"/>
              </a:rPr>
              <a:t> s3 </a:t>
            </a:r>
            <a:r>
              <a:rPr lang="en-US" sz="1600" b="0" dirty="0" smtClean="0">
                <a:latin typeface="Courier New"/>
                <a:cs typeface="Courier New"/>
              </a:rPr>
              <a:t>get </a:t>
            </a:r>
            <a:r>
              <a:rPr lang="en-US" sz="1600" b="0" dirty="0">
                <a:latin typeface="Courier New"/>
                <a:cs typeface="Courier New"/>
              </a:rPr>
              <a:t>s3://</a:t>
            </a:r>
            <a:r>
              <a:rPr lang="en-US" sz="1600" b="0" i="1" dirty="0">
                <a:latin typeface="Courier New"/>
                <a:cs typeface="Courier New"/>
              </a:rPr>
              <a:t>bucket</a:t>
            </a:r>
            <a:r>
              <a:rPr lang="en-US" sz="1600" b="0" dirty="0" smtClean="0">
                <a:latin typeface="Courier New"/>
                <a:cs typeface="Courier New"/>
              </a:rPr>
              <a:t>/</a:t>
            </a:r>
          </a:p>
          <a:p>
            <a:pPr marL="40639" indent="0">
              <a:buNone/>
            </a:pPr>
            <a:r>
              <a:rPr lang="en-US" sz="1600" b="0" dirty="0" err="1">
                <a:latin typeface="Courier New"/>
                <a:cs typeface="Courier New"/>
              </a:rPr>
              <a:t>a</a:t>
            </a:r>
            <a:r>
              <a:rPr lang="en-US" sz="1600" b="0" dirty="0" err="1" smtClean="0">
                <a:latin typeface="Courier New"/>
                <a:cs typeface="Courier New"/>
              </a:rPr>
              <a:t>ws</a:t>
            </a:r>
            <a:r>
              <a:rPr lang="en-US" sz="1600" b="0" dirty="0" smtClean="0">
                <a:latin typeface="Courier New"/>
                <a:cs typeface="Courier New"/>
              </a:rPr>
              <a:t> s3 sync </a:t>
            </a:r>
            <a:r>
              <a:rPr lang="en-US" sz="1600" b="0" i="1" dirty="0" smtClean="0">
                <a:latin typeface="Courier New"/>
                <a:cs typeface="Courier New"/>
              </a:rPr>
              <a:t>folder </a:t>
            </a:r>
            <a:r>
              <a:rPr lang="en-US" sz="1600" b="0" dirty="0" smtClean="0">
                <a:latin typeface="Courier New"/>
                <a:cs typeface="Courier New"/>
              </a:rPr>
              <a:t>s3://</a:t>
            </a:r>
            <a:r>
              <a:rPr lang="en-US" sz="1600" b="0" i="1" dirty="0" smtClean="0">
                <a:latin typeface="Courier New"/>
                <a:cs typeface="Courier New"/>
              </a:rPr>
              <a:t>bucket</a:t>
            </a:r>
            <a:r>
              <a:rPr lang="en-US" sz="1600" b="0" dirty="0" smtClean="0">
                <a:latin typeface="Courier New"/>
                <a:cs typeface="Courier New"/>
              </a:rPr>
              <a:t>/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355" y="2570592"/>
            <a:ext cx="6131720" cy="268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16847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Sign 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http://</a:t>
            </a:r>
            <a:r>
              <a:rPr lang="en-US" b="0" dirty="0" err="1" smtClean="0">
                <a:latin typeface="Courier New"/>
                <a:cs typeface="Courier New"/>
              </a:rPr>
              <a:t>aws.amazon.com</a:t>
            </a:r>
            <a:r>
              <a:rPr lang="en-US" b="0" dirty="0" smtClean="0">
                <a:latin typeface="Courier New"/>
                <a:cs typeface="Courier New"/>
              </a:rPr>
              <a:t>/</a:t>
            </a:r>
            <a:endParaRPr lang="en-US" b="0" dirty="0">
              <a:latin typeface="Courier New"/>
              <a:cs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19622"/>
            <a:ext cx="4743810" cy="3049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693" y="147397"/>
            <a:ext cx="3698695" cy="2901235"/>
          </a:xfrm>
          <a:prstGeom prst="rect">
            <a:avLst/>
          </a:prstGeom>
          <a:ln w="38100" cmpd="sng">
            <a:solidFill>
              <a:schemeClr val="bg2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</p:pic>
      <p:cxnSp>
        <p:nvCxnSpPr>
          <p:cNvPr id="7" name="Straight Arrow Connector 6"/>
          <p:cNvCxnSpPr/>
          <p:nvPr/>
        </p:nvCxnSpPr>
        <p:spPr>
          <a:xfrm flipV="1">
            <a:off x="3485490" y="1457662"/>
            <a:ext cx="1258321" cy="1657227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61" y="1777905"/>
            <a:ext cx="3099214" cy="3490936"/>
          </a:xfrm>
          <a:prstGeom prst="rect">
            <a:avLst/>
          </a:prstGeom>
          <a:ln>
            <a:solidFill>
              <a:schemeClr val="bg2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</p:pic>
      <p:cxnSp>
        <p:nvCxnSpPr>
          <p:cNvPr id="9" name="Straight Arrow Connector 8"/>
          <p:cNvCxnSpPr/>
          <p:nvPr/>
        </p:nvCxnSpPr>
        <p:spPr>
          <a:xfrm>
            <a:off x="7183388" y="822694"/>
            <a:ext cx="465672" cy="113189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59832734"/>
      </p:ext>
    </p:extLst>
  </p:cSld>
  <p:clrMapOvr>
    <a:masterClrMapping/>
  </p:clrMapOvr>
  <p:transition xmlns:p14="http://schemas.microsoft.com/office/powerpoint/2010/main"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Getting files in and out (with style and sophistication)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clone …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 … ; </a:t>
            </a:r>
            <a:r>
              <a:rPr lang="en-US" dirty="0" err="1" smtClean="0"/>
              <a:t>git</a:t>
            </a:r>
            <a:r>
              <a:rPr lang="en-US" dirty="0" smtClean="0"/>
              <a:t> commit ; 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40639" indent="0">
              <a:buNone/>
            </a:pPr>
            <a:r>
              <a:rPr lang="en-US" dirty="0" smtClean="0"/>
              <a:t>Remember: </a:t>
            </a:r>
            <a:r>
              <a:rPr lang="en-US" dirty="0" err="1" smtClean="0"/>
              <a:t>git</a:t>
            </a:r>
            <a:r>
              <a:rPr lang="en-US" dirty="0" smtClean="0"/>
              <a:t> command not found? </a:t>
            </a:r>
          </a:p>
          <a:p>
            <a:r>
              <a:rPr lang="en-US" dirty="0" smtClean="0"/>
              <a:t> yum install </a:t>
            </a:r>
            <a:r>
              <a:rPr lang="en-US" dirty="0" err="1" smtClean="0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91270"/>
      </p:ext>
    </p:extLst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Editors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584066"/>
              </p:ext>
            </p:extLst>
          </p:nvPr>
        </p:nvGraphicFramePr>
        <p:xfrm>
          <a:off x="468151" y="1367071"/>
          <a:ext cx="8406088" cy="3476079"/>
        </p:xfrm>
        <a:graphic>
          <a:graphicData uri="http://schemas.openxmlformats.org/drawingml/2006/table">
            <a:tbl>
              <a:tblPr firstRow="1" bandRow="1">
                <a:tableStyleId>{CF821DB8-F4EB-4A41-A1BA-3FCAFE7338EE}</a:tableStyleId>
              </a:tblPr>
              <a:tblGrid>
                <a:gridCol w="2941161"/>
                <a:gridCol w="5464927"/>
              </a:tblGrid>
              <a:tr h="677067">
                <a:tc>
                  <a:txBody>
                    <a:bodyPr/>
                    <a:lstStyle/>
                    <a:p>
                      <a:r>
                        <a:rPr lang="en-US" dirty="0" smtClean="0"/>
                        <a:t>Editor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1214052">
                <a:tc>
                  <a:txBody>
                    <a:bodyPr/>
                    <a:lstStyle/>
                    <a:p>
                      <a:r>
                        <a:rPr lang="en-US" dirty="0" smtClean="0"/>
                        <a:t>vi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Always there. Read </a:t>
                      </a:r>
                      <a:r>
                        <a:rPr lang="en-US" baseline="0" dirty="0" smtClean="0"/>
                        <a:t>a vi tutorial first</a:t>
                      </a:r>
                      <a:endParaRPr lang="en-US" dirty="0"/>
                    </a:p>
                  </a:txBody>
                  <a:tcPr/>
                </a:tc>
              </a:tr>
              <a:tr h="67706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emacs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Sophisticated;</a:t>
                      </a:r>
                      <a:r>
                        <a:rPr lang="en-US" baseline="0" dirty="0" smtClean="0"/>
                        <a:t> is its own universe of weirdness, but rather nice.</a:t>
                      </a:r>
                      <a:endParaRPr lang="en-US" dirty="0"/>
                    </a:p>
                  </a:txBody>
                  <a:tcPr/>
                </a:tc>
              </a:tr>
              <a:tr h="67706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Completely comprehensible and obvious. Very commonly</a:t>
                      </a:r>
                      <a:r>
                        <a:rPr lang="en-US" baseline="0" dirty="0" smtClean="0"/>
                        <a:t> available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273968"/>
      </p:ext>
    </p:extLst>
  </p:cSld>
  <p:clrMapOvr>
    <a:masterClrMapping/>
  </p:clrMapOvr>
  <p:transition xmlns:p14="http://schemas.microsoft.com/office/powerpoint/2010/main"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Disconnected operation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“screen” on first session.</a:t>
            </a:r>
          </a:p>
          <a:p>
            <a:r>
              <a:rPr lang="en-US" dirty="0" smtClean="0"/>
              <a:t>Run “screen –r” on reconnecting session</a:t>
            </a:r>
          </a:p>
          <a:p>
            <a:r>
              <a:rPr lang="en-US" dirty="0" smtClean="0"/>
              <a:t>“Control-A d d” to disconnect</a:t>
            </a:r>
          </a:p>
          <a:p>
            <a:r>
              <a:rPr lang="en-US" dirty="0" smtClean="0"/>
              <a:t>“Control-A c” to create another pane</a:t>
            </a:r>
          </a:p>
          <a:p>
            <a:r>
              <a:rPr lang="en-US" dirty="0" smtClean="0"/>
              <a:t>“Control-A 0” to get back to the first one</a:t>
            </a:r>
          </a:p>
          <a:p>
            <a:r>
              <a:rPr lang="en-US" dirty="0" smtClean="0"/>
              <a:t>“Control-A 1” to get to the other one (or 2, 3, 4,…)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209172"/>
      </p:ext>
    </p:extLst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Repeating something (e.g. a download)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( while read </a:t>
            </a:r>
            <a:r>
              <a:rPr lang="en-US" dirty="0" smtClean="0">
                <a:latin typeface="Courier New"/>
                <a:cs typeface="Courier New"/>
              </a:rPr>
              <a:t>line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d</a:t>
            </a:r>
            <a:r>
              <a:rPr lang="en-US" b="0" dirty="0" smtClean="0">
                <a:latin typeface="Courier New"/>
                <a:cs typeface="Courier New"/>
              </a:rPr>
              <a:t>o</a:t>
            </a:r>
          </a:p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   </a:t>
            </a:r>
            <a:r>
              <a:rPr lang="en-US" b="0" dirty="0" err="1" smtClean="0">
                <a:latin typeface="Courier New"/>
                <a:cs typeface="Courier New"/>
              </a:rPr>
              <a:t>wget</a:t>
            </a:r>
            <a:r>
              <a:rPr lang="en-US" b="0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$line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d</a:t>
            </a:r>
            <a:r>
              <a:rPr lang="en-US" b="0" dirty="0" smtClean="0">
                <a:latin typeface="Courier New"/>
                <a:cs typeface="Courier New"/>
              </a:rPr>
              <a:t>one ) &lt; </a:t>
            </a:r>
            <a:r>
              <a:rPr lang="en-US" b="0" dirty="0" err="1" smtClean="0">
                <a:latin typeface="Courier New"/>
                <a:cs typeface="Courier New"/>
              </a:rPr>
              <a:t>filename.txt</a:t>
            </a:r>
            <a:endParaRPr lang="en-US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02123038"/>
      </p:ext>
    </p:extLst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Migrating from a </a:t>
            </a:r>
            <a:r>
              <a:rPr lang="en-US" dirty="0" err="1" smtClean="0"/>
              <a:t>jupyter</a:t>
            </a:r>
            <a:r>
              <a:rPr lang="en-US" dirty="0" smtClean="0"/>
              <a:t> notebook to a 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 a file (e.g. in </a:t>
            </a:r>
            <a:r>
              <a:rPr lang="en-US" dirty="0" err="1" smtClean="0"/>
              <a:t>nano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First line should read “</a:t>
            </a:r>
            <a:r>
              <a:rPr lang="en-US" b="0" dirty="0" smtClean="0">
                <a:latin typeface="Courier New"/>
                <a:cs typeface="Courier New"/>
              </a:rPr>
              <a:t>#!/</a:t>
            </a:r>
            <a:r>
              <a:rPr lang="en-US" b="0" dirty="0" err="1" smtClean="0">
                <a:latin typeface="Courier New"/>
                <a:cs typeface="Courier New"/>
              </a:rPr>
              <a:t>usr</a:t>
            </a:r>
            <a:r>
              <a:rPr lang="en-US" b="0" dirty="0" smtClean="0">
                <a:latin typeface="Courier New"/>
                <a:cs typeface="Courier New"/>
              </a:rPr>
              <a:t>/bin/</a:t>
            </a:r>
            <a:r>
              <a:rPr lang="en-US" b="0" dirty="0" err="1" smtClean="0">
                <a:latin typeface="Courier New"/>
                <a:cs typeface="Courier New"/>
              </a:rPr>
              <a:t>env</a:t>
            </a:r>
            <a:r>
              <a:rPr lang="en-US" b="0" dirty="0" smtClean="0">
                <a:latin typeface="Courier New"/>
                <a:cs typeface="Courier New"/>
              </a:rPr>
              <a:t> python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Means “look in the environment for a program called python; use that as the #! Interpreter for this file</a:t>
            </a:r>
          </a:p>
          <a:p>
            <a:r>
              <a:rPr lang="en-US" dirty="0" smtClean="0"/>
              <a:t>If you want an output, use one or more of the following:</a:t>
            </a:r>
          </a:p>
          <a:p>
            <a:pPr lvl="1"/>
            <a:r>
              <a:rPr lang="en-US" b="0" dirty="0">
                <a:latin typeface="Courier New"/>
                <a:cs typeface="Courier New"/>
              </a:rPr>
              <a:t>p</a:t>
            </a:r>
            <a:r>
              <a:rPr lang="en-US" b="0" dirty="0" smtClean="0">
                <a:latin typeface="Courier New"/>
                <a:cs typeface="Courier New"/>
              </a:rPr>
              <a:t>rint …</a:t>
            </a:r>
          </a:p>
          <a:p>
            <a:pPr lvl="1"/>
            <a:r>
              <a:rPr lang="en-US" b="0" dirty="0" smtClean="0">
                <a:latin typeface="Courier New"/>
                <a:cs typeface="Courier New"/>
              </a:rPr>
              <a:t>F = open(“</a:t>
            </a:r>
            <a:r>
              <a:rPr lang="en-US" b="0" dirty="0" err="1" smtClean="0">
                <a:latin typeface="Courier New"/>
                <a:cs typeface="Courier New"/>
              </a:rPr>
              <a:t>filename”,’w</a:t>
            </a:r>
            <a:r>
              <a:rPr lang="en-US" b="0" dirty="0" smtClean="0">
                <a:latin typeface="Courier New"/>
                <a:cs typeface="Courier New"/>
              </a:rPr>
              <a:t>’) ; </a:t>
            </a:r>
            <a:r>
              <a:rPr lang="en-US" b="0" dirty="0" err="1" smtClean="0">
                <a:latin typeface="Courier New"/>
                <a:cs typeface="Courier New"/>
              </a:rPr>
              <a:t>F.write</a:t>
            </a:r>
            <a:r>
              <a:rPr lang="en-US" b="0" dirty="0" smtClean="0">
                <a:latin typeface="Courier New"/>
                <a:cs typeface="Courier New"/>
              </a:rPr>
              <a:t>(….)</a:t>
            </a:r>
          </a:p>
          <a:p>
            <a:pPr lvl="1"/>
            <a:r>
              <a:rPr lang="en-US" b="0" dirty="0" err="1">
                <a:latin typeface="Courier New"/>
                <a:cs typeface="Courier New"/>
              </a:rPr>
              <a:t>p</a:t>
            </a:r>
            <a:r>
              <a:rPr lang="en-US" b="0" dirty="0" err="1" smtClean="0">
                <a:latin typeface="Courier New"/>
                <a:cs typeface="Courier New"/>
              </a:rPr>
              <a:t>andas.write_csv</a:t>
            </a:r>
            <a:r>
              <a:rPr lang="en-US" b="0" dirty="0" smtClean="0">
                <a:latin typeface="Courier New"/>
                <a:cs typeface="Courier New"/>
              </a:rPr>
              <a:t>(…)</a:t>
            </a:r>
          </a:p>
          <a:p>
            <a:r>
              <a:rPr lang="en-US" dirty="0" smtClean="0"/>
              <a:t>Copy and paste each line from the </a:t>
            </a:r>
            <a:r>
              <a:rPr lang="en-US" dirty="0" err="1" smtClean="0"/>
              <a:t>jupyter</a:t>
            </a:r>
            <a:r>
              <a:rPr lang="en-US" dirty="0" smtClean="0"/>
              <a:t> notebook to the file</a:t>
            </a:r>
          </a:p>
          <a:p>
            <a:r>
              <a:rPr lang="en-US" dirty="0" smtClean="0"/>
              <a:t>Save the file</a:t>
            </a:r>
          </a:p>
          <a:p>
            <a:r>
              <a:rPr lang="en-US" dirty="0" smtClean="0"/>
              <a:t>Make the file executable with “</a:t>
            </a:r>
            <a:r>
              <a:rPr lang="en-US" b="0" dirty="0" err="1" smtClean="0">
                <a:latin typeface="Courier New"/>
                <a:cs typeface="Courier New"/>
              </a:rPr>
              <a:t>chmod</a:t>
            </a:r>
            <a:r>
              <a:rPr lang="en-US" b="0" dirty="0" smtClean="0">
                <a:latin typeface="Courier New"/>
                <a:cs typeface="Courier New"/>
              </a:rPr>
              <a:t> +x filename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Run “</a:t>
            </a:r>
            <a:r>
              <a:rPr lang="en-US" b="0" dirty="0" smtClean="0">
                <a:latin typeface="Courier New"/>
                <a:cs typeface="Courier New"/>
              </a:rPr>
              <a:t>./filename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50128"/>
      </p:ext>
    </p:extLst>
  </p:cSld>
  <p:clrMapOvr>
    <a:masterClrMapping/>
  </p:clrMapOvr>
  <p:transition xmlns:p14="http://schemas.microsoft.com/office/powerpoint/2010/main"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Adding extra storage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4219218245"/>
      </p:ext>
    </p:extLst>
  </p:cSld>
  <p:clrMapOvr>
    <a:masterClrMapping/>
  </p:clrMapOvr>
  <p:transition xmlns:p14="http://schemas.microsoft.com/office/powerpoint/2010/main"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s3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333237096"/>
      </p:ext>
    </p:extLst>
  </p:cSld>
  <p:clrMapOvr>
    <a:masterClrMapping/>
  </p:clrMapOvr>
  <p:transition xmlns:p14="http://schemas.microsoft.com/office/powerpoint/2010/main"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Command-line requires access key and secret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" y="1059081"/>
            <a:ext cx="7775405" cy="419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21863"/>
      </p:ext>
    </p:extLst>
  </p:cSld>
  <p:clrMapOvr>
    <a:masterClrMapping/>
  </p:clrMapOvr>
  <p:transition xmlns:p14="http://schemas.microsoft.com/office/powerpoint/2010/main"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Running </a:t>
            </a:r>
            <a:r>
              <a:rPr lang="en-US" b="0" dirty="0" err="1" smtClean="0">
                <a:latin typeface="Courier New"/>
                <a:cs typeface="Courier New"/>
              </a:rPr>
              <a:t>aws</a:t>
            </a:r>
            <a:r>
              <a:rPr lang="en-US" b="0" dirty="0" smtClean="0">
                <a:latin typeface="Courier New"/>
                <a:cs typeface="Courier New"/>
              </a:rPr>
              <a:t> configure </a:t>
            </a:r>
            <a:r>
              <a:rPr lang="en-US" dirty="0" smtClean="0"/>
              <a:t>(on an EC2 virtual machine)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1233962"/>
            <a:ext cx="8426769" cy="1740649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AWS </a:t>
            </a:r>
            <a:r>
              <a:rPr lang="en-US" b="0" dirty="0">
                <a:latin typeface="Courier New"/>
                <a:cs typeface="Courier New"/>
              </a:rPr>
              <a:t>Access Key ID [None]</a:t>
            </a:r>
            <a:r>
              <a:rPr lang="en-US" b="0" dirty="0" smtClean="0">
                <a:latin typeface="Courier New"/>
                <a:cs typeface="Courier New"/>
              </a:rPr>
              <a:t>: </a:t>
            </a:r>
            <a:r>
              <a:rPr lang="en-US" b="0" i="1" dirty="0" smtClean="0">
                <a:latin typeface="Courier New"/>
                <a:cs typeface="Courier New"/>
              </a:rPr>
              <a:t>(copy-and-pasted)</a:t>
            </a:r>
            <a:endParaRPr lang="en-US" b="0" i="1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AWS Secret Access Key [None]: </a:t>
            </a:r>
            <a:r>
              <a:rPr lang="en-US" b="0" i="1" dirty="0">
                <a:latin typeface="Courier New"/>
                <a:cs typeface="Courier New"/>
              </a:rPr>
              <a:t>(copy-and-pasted</a:t>
            </a:r>
            <a:r>
              <a:rPr lang="en-US" b="0" i="1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Default </a:t>
            </a:r>
            <a:r>
              <a:rPr lang="en-US" b="0" dirty="0">
                <a:latin typeface="Courier New"/>
                <a:cs typeface="Courier New"/>
              </a:rPr>
              <a:t>region name [None]: </a:t>
            </a:r>
            <a:r>
              <a:rPr lang="en-US" dirty="0">
                <a:latin typeface="Courier New"/>
                <a:cs typeface="Courier New"/>
              </a:rPr>
              <a:t>ap-southeast-2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Default output format [None]: </a:t>
            </a:r>
            <a:r>
              <a:rPr lang="en-US" dirty="0">
                <a:latin typeface="Courier New"/>
                <a:cs typeface="Courier New"/>
              </a:rPr>
              <a:t>text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153" y="3215608"/>
            <a:ext cx="8426769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Y</a:t>
            </a:r>
            <a:r>
              <a:rPr lang="en-US" dirty="0" smtClean="0"/>
              <a:t>ou can install the Amazon command-line tools on your laptop too.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19307265"/>
      </p:ext>
    </p:extLst>
  </p:cSld>
  <p:clrMapOvr>
    <a:masterClrMapping/>
  </p:clrMapOvr>
  <p:transition xmlns:p14="http://schemas.microsoft.com/office/powerpoint/2010/main"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581041"/>
          </a:xfrm>
        </p:spPr>
        <p:txBody>
          <a:bodyPr/>
          <a:lstStyle/>
          <a:p>
            <a:r>
              <a:rPr lang="en-US" dirty="0" smtClean="0"/>
              <a:t>Creating a bucket ( = folder)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74" y="1439646"/>
            <a:ext cx="6827653" cy="371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09393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And then…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Supply credit card details</a:t>
            </a:r>
          </a:p>
          <a:p>
            <a:r>
              <a:rPr lang="en-US" dirty="0" smtClean="0"/>
              <a:t>Get called by Amazon to verify your identity</a:t>
            </a:r>
          </a:p>
          <a:p>
            <a:r>
              <a:rPr lang="en-US" dirty="0" smtClean="0"/>
              <a:t>Choose a support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12811"/>
      </p:ext>
    </p:extLst>
  </p:cSld>
  <p:clrMapOvr>
    <a:masterClrMapping/>
  </p:clrMapOvr>
  <p:transition xmlns:p14="http://schemas.microsoft.com/office/powerpoint/2010/main"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IT AND WHY USE IT?</a:t>
            </a:r>
          </a:p>
        </p:txBody>
      </p:sp>
      <p:sp>
        <p:nvSpPr>
          <p:cNvPr id="197" name="Shape 1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9387" indent="-138747">
              <a:spcBef>
                <a:spcPts val="1200"/>
              </a:spcBef>
            </a:pPr>
            <a:r>
              <a:rPr sz="1900"/>
              <a:t>EC2</a:t>
            </a:r>
          </a:p>
          <a:p>
            <a:pPr marL="179387" indent="-138747">
              <a:spcBef>
                <a:spcPts val="1200"/>
              </a:spcBef>
            </a:pPr>
            <a:r>
              <a:rPr sz="1900"/>
              <a:t>RDS</a:t>
            </a:r>
          </a:p>
          <a:p>
            <a:pPr marL="179387" indent="-138747">
              <a:spcBef>
                <a:spcPts val="1200"/>
              </a:spcBef>
            </a:pPr>
            <a:r>
              <a:rPr sz="1900"/>
              <a:t>mongoDB</a:t>
            </a:r>
          </a:p>
          <a:p>
            <a:pPr marL="179387" indent="-138747">
              <a:spcBef>
                <a:spcPts val="1200"/>
              </a:spcBef>
            </a:pPr>
            <a:r>
              <a:rPr sz="1900"/>
              <a:t>Redshift</a:t>
            </a:r>
          </a:p>
          <a:p>
            <a:pPr marL="179387" indent="-138747">
              <a:spcBef>
                <a:spcPts val="1200"/>
              </a:spcBef>
            </a:pPr>
            <a:r>
              <a:rPr sz="1900"/>
              <a:t>Spark</a:t>
            </a:r>
          </a:p>
        </p:txBody>
      </p:sp>
      <p:pic>
        <p:nvPicPr>
          <p:cNvPr id="1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9268" y="1077827"/>
            <a:ext cx="1574145" cy="1681556"/>
          </a:xfrm>
          <a:prstGeom prst="rect">
            <a:avLst/>
          </a:prstGeom>
          <a:ln w="25400"/>
        </p:spPr>
      </p:pic>
      <p:pic>
        <p:nvPicPr>
          <p:cNvPr id="1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9376" y="1077827"/>
            <a:ext cx="1366712" cy="1681556"/>
          </a:xfrm>
          <a:prstGeom prst="rect">
            <a:avLst/>
          </a:prstGeom>
          <a:ln w="25400"/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9628" y="2935202"/>
            <a:ext cx="1693425" cy="1984545"/>
          </a:xfrm>
          <a:prstGeom prst="rect">
            <a:avLst/>
          </a:prstGeom>
          <a:ln w="25400"/>
        </p:spPr>
      </p:pic>
      <p:pic>
        <p:nvPicPr>
          <p:cNvPr id="20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9376" y="3157299"/>
            <a:ext cx="1366712" cy="1540351"/>
          </a:xfrm>
          <a:prstGeom prst="rect">
            <a:avLst/>
          </a:prstGeom>
          <a:ln w="25400"/>
        </p:spPr>
      </p:pic>
      <p:pic>
        <p:nvPicPr>
          <p:cNvPr id="202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75487" y="2490787"/>
            <a:ext cx="1943101" cy="1016001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AWS - SPARK - JUPYTER</a:t>
            </a:r>
          </a:p>
        </p:txBody>
      </p:sp>
      <p:pic>
        <p:nvPicPr>
          <p:cNvPr id="21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3000" y="1403647"/>
            <a:ext cx="1171825" cy="1171824"/>
          </a:xfrm>
          <a:prstGeom prst="rect">
            <a:avLst/>
          </a:prstGeom>
          <a:ln w="25400"/>
        </p:spPr>
      </p:pic>
      <p:pic>
        <p:nvPicPr>
          <p:cNvPr id="21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8343" y="1163693"/>
            <a:ext cx="1651732" cy="1651732"/>
          </a:xfrm>
          <a:prstGeom prst="rect">
            <a:avLst/>
          </a:prstGeom>
          <a:ln w="25400"/>
        </p:spPr>
      </p:pic>
      <p:pic>
        <p:nvPicPr>
          <p:cNvPr id="21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16959" y="1153576"/>
            <a:ext cx="1990215" cy="2127787"/>
          </a:xfrm>
          <a:prstGeom prst="rect">
            <a:avLst/>
          </a:prstGeom>
          <a:ln w="25400"/>
        </p:spPr>
      </p:pic>
      <p:pic>
        <p:nvPicPr>
          <p:cNvPr id="21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17687" y="3683000"/>
            <a:ext cx="1943101" cy="1016000"/>
          </a:xfrm>
          <a:prstGeom prst="rect">
            <a:avLst/>
          </a:prstGeom>
          <a:ln w="25400"/>
        </p:spPr>
      </p:pic>
      <p:pic>
        <p:nvPicPr>
          <p:cNvPr id="214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08487" y="3270250"/>
            <a:ext cx="4406901" cy="18415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NO-SQL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789618831"/>
      </p:ext>
    </p:extLst>
  </p:cSld>
  <p:clrMapOvr>
    <a:masterClrMapping/>
  </p:clrMapOvr>
  <p:transition xmlns:p14="http://schemas.microsoft.com/office/powerpoint/2010/main"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SQL/NoSQL </a:t>
            </a:r>
          </a:p>
        </p:txBody>
      </p:sp>
      <p:sp>
        <p:nvSpPr>
          <p:cNvPr id="227" name="Shape 227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3933648" cy="403098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FontTx/>
              <a:buNone/>
              <a:defRPr sz="2300"/>
            </a:pPr>
            <a:r>
              <a:t>SQL</a:t>
            </a:r>
          </a:p>
          <a:p>
            <a:pPr>
              <a:spcBef>
                <a:spcPts val="1200"/>
              </a:spcBef>
            </a:pPr>
            <a:r>
              <a:t>Traditional rows and columns data</a:t>
            </a:r>
          </a:p>
          <a:p>
            <a:pPr>
              <a:spcBef>
                <a:spcPts val="1200"/>
              </a:spcBef>
            </a:pPr>
            <a:r>
              <a:t>Strict structure / Primary Keys</a:t>
            </a:r>
          </a:p>
          <a:p>
            <a:pPr>
              <a:spcBef>
                <a:spcPts val="1200"/>
              </a:spcBef>
            </a:pPr>
            <a:r>
              <a:t>Entire column for each feature </a:t>
            </a:r>
          </a:p>
          <a:p>
            <a:pPr>
              <a:spcBef>
                <a:spcPts val="1200"/>
              </a:spcBef>
            </a:pPr>
            <a:r>
              <a:t>Industry standard</a:t>
            </a:r>
          </a:p>
        </p:txBody>
      </p:sp>
      <p:sp>
        <p:nvSpPr>
          <p:cNvPr id="228" name="Shape 228"/>
          <p:cNvSpPr/>
          <p:nvPr/>
        </p:nvSpPr>
        <p:spPr>
          <a:xfrm>
            <a:off x="4951253" y="983297"/>
            <a:ext cx="3933648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NoSQL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No well defined data structure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Works better for unstructured data 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Cheaper hardware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Popular among Startups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SQL/NoSQL - Examples</a:t>
            </a:r>
          </a:p>
        </p:txBody>
      </p:sp>
      <p:sp>
        <p:nvSpPr>
          <p:cNvPr id="236" name="Shape 236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3933648" cy="403098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FontTx/>
              <a:buNone/>
              <a:defRPr sz="2300"/>
            </a:pPr>
            <a:r>
              <a:t>SQL</a:t>
            </a:r>
          </a:p>
          <a:p>
            <a:pPr>
              <a:spcBef>
                <a:spcPts val="1200"/>
              </a:spcBef>
            </a:pPr>
            <a:r>
              <a:t>MySQL</a:t>
            </a:r>
          </a:p>
          <a:p>
            <a:pPr>
              <a:spcBef>
                <a:spcPts val="1200"/>
              </a:spcBef>
            </a:pPr>
            <a:r>
              <a:t>Oracle</a:t>
            </a:r>
          </a:p>
          <a:p>
            <a:pPr>
              <a:spcBef>
                <a:spcPts val="1200"/>
              </a:spcBef>
            </a:pPr>
            <a:r>
              <a:t>Postgres</a:t>
            </a:r>
          </a:p>
          <a:p>
            <a:pPr>
              <a:spcBef>
                <a:spcPts val="1200"/>
              </a:spcBef>
            </a:pPr>
            <a:r>
              <a:t>SQLite</a:t>
            </a:r>
          </a:p>
          <a:p>
            <a:pPr>
              <a:spcBef>
                <a:spcPts val="1200"/>
              </a:spcBef>
            </a:pPr>
            <a:r>
              <a:t>SQLServer</a:t>
            </a:r>
          </a:p>
          <a:p>
            <a:pPr>
              <a:spcBef>
                <a:spcPts val="1200"/>
              </a:spcBef>
            </a:pPr>
            <a:r>
              <a:t>Redshift</a:t>
            </a:r>
          </a:p>
        </p:txBody>
      </p:sp>
      <p:sp>
        <p:nvSpPr>
          <p:cNvPr id="237" name="Shape 237"/>
          <p:cNvSpPr/>
          <p:nvPr/>
        </p:nvSpPr>
        <p:spPr>
          <a:xfrm>
            <a:off x="4951253" y="983297"/>
            <a:ext cx="3933648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NoSQL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MongoDB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CouchDB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Redis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Cassandra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Neo4j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HBase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SQL/NoSQL - Examples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3933648" cy="403098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FontTx/>
              <a:buNone/>
              <a:defRPr sz="2300"/>
            </a:pPr>
            <a:r>
              <a:t>SQL</a:t>
            </a:r>
          </a:p>
          <a:p>
            <a:pPr>
              <a:spcBef>
                <a:spcPts val="1200"/>
              </a:spcBef>
            </a:pPr>
            <a:r>
              <a:t>MySQL</a:t>
            </a:r>
          </a:p>
          <a:p>
            <a:pPr>
              <a:spcBef>
                <a:spcPts val="1200"/>
              </a:spcBef>
            </a:pPr>
            <a:r>
              <a:t>Oracle</a:t>
            </a:r>
          </a:p>
          <a:p>
            <a:pPr>
              <a:spcBef>
                <a:spcPts val="1200"/>
              </a:spcBef>
            </a:pPr>
            <a:r>
              <a:t>Postgres</a:t>
            </a:r>
          </a:p>
          <a:p>
            <a:pPr>
              <a:spcBef>
                <a:spcPts val="1200"/>
              </a:spcBef>
            </a:pPr>
            <a:r>
              <a:t>SQLite</a:t>
            </a:r>
          </a:p>
          <a:p>
            <a:pPr>
              <a:spcBef>
                <a:spcPts val="1200"/>
              </a:spcBef>
            </a:pPr>
            <a:r>
              <a:t>SQLServer</a:t>
            </a:r>
          </a:p>
          <a:p>
            <a:pPr>
              <a:spcBef>
                <a:spcPts val="1200"/>
              </a:spcBef>
            </a:pPr>
            <a:r>
              <a:t>Redshift</a:t>
            </a:r>
          </a:p>
        </p:txBody>
      </p:sp>
      <p:sp>
        <p:nvSpPr>
          <p:cNvPr id="246" name="Shape 246"/>
          <p:cNvSpPr/>
          <p:nvPr/>
        </p:nvSpPr>
        <p:spPr>
          <a:xfrm>
            <a:off x="4951253" y="983297"/>
            <a:ext cx="3933648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NoSQL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MongoDB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CouchDB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Redis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Cassandra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Neo4j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HBase</a:t>
            </a:r>
          </a:p>
        </p:txBody>
      </p:sp>
      <p:pic>
        <p:nvPicPr>
          <p:cNvPr id="2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425" y="-419493"/>
            <a:ext cx="9441925" cy="6096786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73893" y="-100642"/>
            <a:ext cx="10710861" cy="5459084"/>
          </a:xfrm>
          <a:prstGeom prst="rect">
            <a:avLst/>
          </a:prstGeom>
          <a:ln w="25400"/>
        </p:spPr>
      </p:pic>
      <p:sp>
        <p:nvSpPr>
          <p:cNvPr id="379" name="Shape 3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1" name="Shape 381"/>
          <p:cNvSpPr>
            <a:spLocks noGrp="1"/>
          </p:cNvSpPr>
          <p:nvPr>
            <p:ph type="title" idx="4294967295"/>
          </p:nvPr>
        </p:nvSpPr>
        <p:spPr>
          <a:xfrm>
            <a:off x="468312" y="681831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t>LAB</a:t>
            </a:r>
          </a:p>
        </p:txBody>
      </p:sp>
      <p:sp>
        <p:nvSpPr>
          <p:cNvPr id="382" name="Shape 38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8" name="Shape 408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4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0891" y="549564"/>
            <a:ext cx="4661293" cy="4158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34031"/>
          </a:xfrm>
        </p:spPr>
        <p:txBody>
          <a:bodyPr/>
          <a:lstStyle/>
          <a:p>
            <a:r>
              <a:rPr lang="en-US" dirty="0" smtClean="0"/>
              <a:t>Containers </a:t>
            </a:r>
            <a:r>
              <a:rPr lang="en-US" dirty="0" err="1" smtClean="0"/>
              <a:t>vs</a:t>
            </a:r>
            <a:r>
              <a:rPr lang="en-US" dirty="0" smtClean="0"/>
              <a:t> Virtual Machines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255" b="13680"/>
          <a:stretch/>
        </p:blipFill>
        <p:spPr>
          <a:xfrm>
            <a:off x="468153" y="1476000"/>
            <a:ext cx="81026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78444"/>
      </p:ext>
    </p:extLst>
  </p:cSld>
  <p:clrMapOvr>
    <a:masterClrMapping/>
  </p:clrMapOvr>
  <p:transition xmlns:p14="http://schemas.microsoft.com/office/powerpoint/2010/main"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5" name="Shape 4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416" name="Shape 4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- WHAT IS IT?</a:t>
            </a:r>
          </a:p>
        </p:txBody>
      </p:sp>
      <p:sp>
        <p:nvSpPr>
          <p:cNvPr id="417" name="Shape 41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923454" cy="403098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FontTx/>
              <a:buNone/>
            </a:pPr>
            <a:r>
              <a:t>Docker containers wrap up a piece of software in a complete filesystem that contains everything it needs to run: code, runtime, system tools, system libraries – anything you can install on a server. This guarantees that it will always run the same, regardless of the environment it is running in.</a:t>
            </a:r>
          </a:p>
          <a:p>
            <a:pPr>
              <a:spcBef>
                <a:spcPts val="1200"/>
              </a:spcBef>
            </a:pPr>
            <a:r>
              <a:t>Lightweight</a:t>
            </a:r>
          </a:p>
          <a:p>
            <a:pPr>
              <a:spcBef>
                <a:spcPts val="1200"/>
              </a:spcBef>
            </a:pPr>
            <a:r>
              <a:t>Open</a:t>
            </a:r>
          </a:p>
          <a:p>
            <a:pPr>
              <a:spcBef>
                <a:spcPts val="1200"/>
              </a:spcBef>
            </a:pPr>
            <a:r>
              <a:t>Secure</a:t>
            </a:r>
          </a:p>
        </p:txBody>
      </p:sp>
      <p:pic>
        <p:nvPicPr>
          <p:cNvPr id="4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4437" y="1422400"/>
            <a:ext cx="2540001" cy="24130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EC2 (Windows quick start)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935331779"/>
      </p:ext>
    </p:extLst>
  </p:cSld>
  <p:clrMapOvr>
    <a:masterClrMapping/>
  </p:clrMapOvr>
  <p:transition xmlns:p14="http://schemas.microsoft.com/office/powerpoint/2010/main"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4" name="Shape 4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425" name="Shape 4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- HOW DOES IT RELATE TO DATA SCIENCE?</a:t>
            </a:r>
          </a:p>
        </p:txBody>
      </p:sp>
      <p:sp>
        <p:nvSpPr>
          <p:cNvPr id="426" name="Shape 426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4639589" cy="403098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/>
              <a:t>Installing data science software can be a pain because of software dependencies and different OS environments</a:t>
            </a:r>
            <a:r>
              <a:rPr dirty="0" smtClean="0"/>
              <a:t>.</a:t>
            </a:r>
            <a:endParaRPr lang="en-AU" dirty="0" smtClean="0"/>
          </a:p>
          <a:p>
            <a:pPr>
              <a:spcBef>
                <a:spcPts val="1200"/>
              </a:spcBef>
            </a:pPr>
            <a:r>
              <a:rPr dirty="0" smtClean="0"/>
              <a:t>Docker </a:t>
            </a:r>
            <a:r>
              <a:rPr dirty="0"/>
              <a:t>helps solve this </a:t>
            </a:r>
            <a:r>
              <a:rPr dirty="0" smtClean="0"/>
              <a:t>problem</a:t>
            </a:r>
            <a:endParaRPr dirty="0"/>
          </a:p>
        </p:txBody>
      </p:sp>
      <p:pic>
        <p:nvPicPr>
          <p:cNvPr id="42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5545" y="1702055"/>
            <a:ext cx="4331330" cy="1853689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1" name="Shape 43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LAB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endParaRPr/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Start a Spark cluster with EMR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Run a notebook in Zepplin and connect to it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Load and analyse data in Spark</a:t>
            </a:r>
          </a:p>
        </p:txBody>
      </p:sp>
      <p:sp>
        <p:nvSpPr>
          <p:cNvPr id="432" name="Shape 43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t>DATA SCIENCE - Week 8 Day 1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6" name="Shape 43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Talk through a real problem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Review last week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Questions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Task List</a:t>
            </a:r>
          </a:p>
        </p:txBody>
      </p:sp>
      <p:sp>
        <p:nvSpPr>
          <p:cNvPr id="437" name="Shape 43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t>DATA SCIENCE - Week 8 Day 1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REAL PROBLEMS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</p:txBody>
      </p:sp>
      <p:sp>
        <p:nvSpPr>
          <p:cNvPr id="442" name="Shape 44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t>DATA SCIENCE - Week 8 Day 1</a:t>
            </a:r>
          </a:p>
        </p:txBody>
      </p:sp>
      <p:pic>
        <p:nvPicPr>
          <p:cNvPr id="4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0867" y="2237596"/>
            <a:ext cx="2060191" cy="2918604"/>
          </a:xfrm>
          <a:prstGeom prst="rect">
            <a:avLst/>
          </a:prstGeom>
          <a:ln w="25400"/>
        </p:spPr>
      </p:pic>
      <p:pic>
        <p:nvPicPr>
          <p:cNvPr id="44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0406" y="2237596"/>
            <a:ext cx="2060192" cy="2918604"/>
          </a:xfrm>
          <a:prstGeom prst="rect">
            <a:avLst/>
          </a:prstGeom>
          <a:ln w="25400"/>
        </p:spPr>
      </p:pic>
      <p:pic>
        <p:nvPicPr>
          <p:cNvPr id="44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12017" y="2237596"/>
            <a:ext cx="2060191" cy="2918604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9" name="Shape 44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t>DATA SCIENCE - Week 8 Day 1</a:t>
            </a:r>
          </a:p>
        </p:txBody>
      </p:sp>
      <p:pic>
        <p:nvPicPr>
          <p:cNvPr id="45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0553" y="1008062"/>
            <a:ext cx="4060669" cy="4110038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4" name="Shape 45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REVIEW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</p:txBody>
      </p:sp>
      <p:sp>
        <p:nvSpPr>
          <p:cNvPr id="455" name="Shape 45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t>DATA SCIENCE - Week 8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b="0" dirty="0" smtClean="0">
                <a:latin typeface="+mn-lt"/>
              </a:rPr>
              <a:t>EC2 = Elastic Compute Cloud</a:t>
            </a:r>
            <a:endParaRPr lang="en-US" b="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8153" y="1148175"/>
            <a:ext cx="7386638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 smtClean="0">
                <a:latin typeface="+mn-lt"/>
              </a:rPr>
              <a:t>The second Amazon product offered (August 26</a:t>
            </a:r>
            <a:r>
              <a:rPr lang="en-US" b="0" baseline="30000" dirty="0" smtClean="0">
                <a:latin typeface="+mn-lt"/>
              </a:rPr>
              <a:t>th</a:t>
            </a:r>
            <a:r>
              <a:rPr lang="en-US" b="0" dirty="0" smtClean="0">
                <a:latin typeface="+mn-lt"/>
              </a:rPr>
              <a:t>, 2006)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 smtClean="0">
                <a:latin typeface="+mn-lt"/>
              </a:rPr>
              <a:t>First virtual machine rental service to offer per-hour rates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 smtClean="0">
                <a:latin typeface="+mn-lt"/>
              </a:rPr>
              <a:t>You can order: virtual machines, storage space, firewalling</a:t>
            </a:r>
          </a:p>
          <a:p>
            <a:pPr marL="342900" lvl="1" indent="-342900" algn="l">
              <a:buFont typeface="Arial"/>
              <a:buChar char="•"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99298476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EC2 = Elastic Compute Cloud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03" y="983297"/>
            <a:ext cx="7872271" cy="406184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681009" y="817174"/>
            <a:ext cx="938654" cy="64048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1138" y="1521571"/>
            <a:ext cx="2321937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Which city?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FF0000"/>
                </a:solidFill>
                <a:latin typeface="+mn-lt"/>
              </a:rPr>
              <a:t>This affects pricing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72214265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2097</TotalTime>
  <Words>2012</Words>
  <Application>Microsoft Macintosh PowerPoint</Application>
  <PresentationFormat>Custom</PresentationFormat>
  <Paragraphs>341</Paragraphs>
  <Slides>75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White</vt:lpstr>
      <vt:lpstr>DATA SCIENCE 10 WEEK PART TIME COURSE</vt:lpstr>
      <vt:lpstr>AGENDA</vt:lpstr>
      <vt:lpstr>Amazon Web Services</vt:lpstr>
      <vt:lpstr>Amazon Web Services</vt:lpstr>
      <vt:lpstr>Sign up</vt:lpstr>
      <vt:lpstr>And then…</vt:lpstr>
      <vt:lpstr>EC2 (Windows quick start)</vt:lpstr>
      <vt:lpstr>EC2 = Elastic Compute Cloud</vt:lpstr>
      <vt:lpstr>EC2 = Elastic Compute Cloud</vt:lpstr>
      <vt:lpstr>PowerPoint Presentation</vt:lpstr>
      <vt:lpstr>PowerPoint Presentation</vt:lpstr>
      <vt:lpstr>PowerPoint Presentation</vt:lpstr>
      <vt:lpstr>Secure Shell Keypair</vt:lpstr>
      <vt:lpstr>Done!</vt:lpstr>
      <vt:lpstr>About your secure shell keypair</vt:lpstr>
      <vt:lpstr>PowerPoint Presentation</vt:lpstr>
      <vt:lpstr>PowerPoint Presentation</vt:lpstr>
      <vt:lpstr>PowerPoint Presentation</vt:lpstr>
      <vt:lpstr>Congratulations!</vt:lpstr>
      <vt:lpstr>You don’t want to be charged for this, so destroy it</vt:lpstr>
      <vt:lpstr>EC2 (Linux)</vt:lpstr>
      <vt:lpstr>Creating a Linux virtual machine</vt:lpstr>
      <vt:lpstr>The default launcher</vt:lpstr>
      <vt:lpstr>PowerPoint Presentation</vt:lpstr>
      <vt:lpstr>PowerPoint Presentation</vt:lpstr>
      <vt:lpstr>Pricing - https://aws.amazon.com/ec2/pricing/ (USD)</vt:lpstr>
      <vt:lpstr>But you can get things cheaper</vt:lpstr>
      <vt:lpstr>PowerPoint Presentation</vt:lpstr>
      <vt:lpstr>You’ll want extra disk space</vt:lpstr>
      <vt:lpstr>Tags aren’t very interesting until you have a lot of systems</vt:lpstr>
      <vt:lpstr>Add firewalling rules</vt:lpstr>
      <vt:lpstr>PowerPoint Presentation</vt:lpstr>
      <vt:lpstr>PowerPoint Presentation</vt:lpstr>
      <vt:lpstr>PowerPoint Presentation</vt:lpstr>
      <vt:lpstr>Logging in to a Linux system</vt:lpstr>
      <vt:lpstr>Connecting from a Linux or OS X system</vt:lpstr>
      <vt:lpstr>Simplifying that with ~/.ssh/config</vt:lpstr>
      <vt:lpstr>Or even simpler</vt:lpstr>
      <vt:lpstr>Things that can go wrong</vt:lpstr>
      <vt:lpstr>Logging into Linux from Windows</vt:lpstr>
      <vt:lpstr>Logging in from Windows</vt:lpstr>
      <vt:lpstr>The putty equivalent of strict host key checking</vt:lpstr>
      <vt:lpstr>Linux command line quickstart</vt:lpstr>
      <vt:lpstr>Directories</vt:lpstr>
      <vt:lpstr>Manipulating files</vt:lpstr>
      <vt:lpstr>Installing stuff</vt:lpstr>
      <vt:lpstr>Getting files in and out (Windows version)</vt:lpstr>
      <vt:lpstr>Getting files in and out (OSX / Linux version)</vt:lpstr>
      <vt:lpstr>Getting files in and out (how Amazon sees the world)</vt:lpstr>
      <vt:lpstr>Getting files in and out (with style and sophistication)</vt:lpstr>
      <vt:lpstr>Editors</vt:lpstr>
      <vt:lpstr>Disconnected operation</vt:lpstr>
      <vt:lpstr>Repeating something (e.g. a download)</vt:lpstr>
      <vt:lpstr>Migrating from a jupyter notebook to a script</vt:lpstr>
      <vt:lpstr>Adding extra storage</vt:lpstr>
      <vt:lpstr>s3</vt:lpstr>
      <vt:lpstr>Command-line requires access key and secret</vt:lpstr>
      <vt:lpstr>Running aws configure (on an EC2 virtual machine)</vt:lpstr>
      <vt:lpstr>Creating a bucket ( = folder)</vt:lpstr>
      <vt:lpstr>WHAT IS IT AND WHY USE IT?</vt:lpstr>
      <vt:lpstr>AWS - SPARK - JUPYTER</vt:lpstr>
      <vt:lpstr>NO-SQL</vt:lpstr>
      <vt:lpstr>SQL/NoSQL </vt:lpstr>
      <vt:lpstr>SQL/NoSQL - Examples</vt:lpstr>
      <vt:lpstr>SQL/NoSQL - Examples</vt:lpstr>
      <vt:lpstr>LAB</vt:lpstr>
      <vt:lpstr>PowerPoint Presentation</vt:lpstr>
      <vt:lpstr>Containers vs Virtual Machines</vt:lpstr>
      <vt:lpstr>DOCKER - WHAT IS IT?</vt:lpstr>
      <vt:lpstr>DOCKER - HOW DOES IT RELATE TO DATA SCIENCE?</vt:lpstr>
      <vt:lpstr>LAB  Start a Spark cluster with EMR Run a notebook in Zepplin and connect to it Load and analyse data in Spark</vt:lpstr>
      <vt:lpstr>DISCUSSION TIME  Talk through a real problem Review last week Questions Task List</vt:lpstr>
      <vt:lpstr>REAL PROBLEMS </vt:lpstr>
      <vt:lpstr>PowerPoint Presentation</vt:lpstr>
      <vt:lpstr>REVIEW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</dc:title>
  <cp:lastModifiedBy>Greg Baker</cp:lastModifiedBy>
  <cp:revision>35</cp:revision>
  <dcterms:modified xsi:type="dcterms:W3CDTF">2016-07-18T03:47:16Z</dcterms:modified>
</cp:coreProperties>
</file>